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8" r:id="rId2"/>
    <p:sldId id="267" r:id="rId3"/>
    <p:sldId id="278" r:id="rId4"/>
    <p:sldId id="263" r:id="rId5"/>
    <p:sldId id="282" r:id="rId6"/>
    <p:sldId id="287" r:id="rId7"/>
    <p:sldId id="275" r:id="rId8"/>
    <p:sldId id="270" r:id="rId9"/>
    <p:sldId id="276" r:id="rId10"/>
    <p:sldId id="277" r:id="rId11"/>
    <p:sldId id="310" r:id="rId12"/>
    <p:sldId id="312" r:id="rId13"/>
    <p:sldId id="288" r:id="rId14"/>
    <p:sldId id="303" r:id="rId15"/>
    <p:sldId id="280" r:id="rId16"/>
    <p:sldId id="304" r:id="rId17"/>
    <p:sldId id="318" r:id="rId18"/>
    <p:sldId id="321" r:id="rId19"/>
    <p:sldId id="305" r:id="rId20"/>
    <p:sldId id="317" r:id="rId21"/>
    <p:sldId id="319" r:id="rId22"/>
    <p:sldId id="292" r:id="rId23"/>
    <p:sldId id="295" r:id="rId24"/>
    <p:sldId id="316" r:id="rId25"/>
    <p:sldId id="293" r:id="rId26"/>
    <p:sldId id="301" r:id="rId27"/>
    <p:sldId id="306" r:id="rId28"/>
    <p:sldId id="290" r:id="rId29"/>
    <p:sldId id="291" r:id="rId30"/>
    <p:sldId id="296" r:id="rId31"/>
    <p:sldId id="297" r:id="rId32"/>
    <p:sldId id="307" r:id="rId33"/>
    <p:sldId id="323" r:id="rId34"/>
    <p:sldId id="324" r:id="rId35"/>
    <p:sldId id="320" r:id="rId36"/>
    <p:sldId id="325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B73"/>
    <a:srgbClr val="2FA599"/>
    <a:srgbClr val="494949"/>
    <a:srgbClr val="747474"/>
    <a:srgbClr val="C0E4E0"/>
    <a:srgbClr val="7F7F7F"/>
    <a:srgbClr val="9A9A9A"/>
    <a:srgbClr val="FEEDB2"/>
    <a:srgbClr val="C0C0C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6" autoAdjust="0"/>
    <p:restoredTop sz="95184" autoAdjust="0"/>
  </p:normalViewPr>
  <p:slideViewPr>
    <p:cSldViewPr>
      <p:cViewPr varScale="1">
        <p:scale>
          <a:sx n="55" d="100"/>
          <a:sy n="55" d="100"/>
        </p:scale>
        <p:origin x="1027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2" d="100"/>
          <a:sy n="32" d="100"/>
        </p:scale>
        <p:origin x="3533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764267542527344E-2"/>
          <c:y val="2.2172686606955833E-2"/>
          <c:w val="0.91269030845998889"/>
          <c:h val="0.878414468437338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노인 인구 (단위: 만명)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535.4</c:v>
                </c:pt>
                <c:pt idx="1">
                  <c:v>653</c:v>
                </c:pt>
                <c:pt idx="2">
                  <c:v>810.8</c:v>
                </c:pt>
                <c:pt idx="3">
                  <c:v>1052.2</c:v>
                </c:pt>
                <c:pt idx="4">
                  <c:v>1297.0999999999999</c:v>
                </c:pt>
                <c:pt idx="5">
                  <c:v>1446.6</c:v>
                </c:pt>
                <c:pt idx="6">
                  <c:v>1725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D2-4CBB-8E74-2344BF53FAA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5"/>
        <c:axId val="1575826623"/>
        <c:axId val="15758128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 노인 인구 비율</c:v>
                </c:pt>
              </c:strCache>
            </c:strRef>
          </c:tx>
          <c:spPr>
            <a:ln w="381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</c:numCache>
            </c:numRef>
          </c:cat>
          <c:val>
            <c:numRef>
              <c:f>Sheet1!$C$2:$C$8</c:f>
              <c:numCache>
                <c:formatCode>0.00%</c:formatCode>
                <c:ptCount val="7"/>
                <c:pt idx="0">
                  <c:v>0.108</c:v>
                </c:pt>
                <c:pt idx="1">
                  <c:v>0.128</c:v>
                </c:pt>
                <c:pt idx="2">
                  <c:v>0.157</c:v>
                </c:pt>
                <c:pt idx="3">
                  <c:v>0.20300000000000001</c:v>
                </c:pt>
                <c:pt idx="4">
                  <c:v>0.26100000000000001</c:v>
                </c:pt>
                <c:pt idx="5">
                  <c:v>0.317</c:v>
                </c:pt>
                <c:pt idx="6">
                  <c:v>0.38100000000000001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D2-4CBB-8E74-2344BF53FAA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75820799"/>
        <c:axId val="1575820383"/>
      </c:lineChart>
      <c:catAx>
        <c:axId val="157582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defRPr>
            </a:pPr>
            <a:endParaRPr lang="ko-KR"/>
          </a:p>
        </c:txPr>
        <c:crossAx val="1575812895"/>
        <c:crosses val="autoZero"/>
        <c:auto val="0"/>
        <c:lblAlgn val="ctr"/>
        <c:lblOffset val="100"/>
        <c:noMultiLvlLbl val="0"/>
      </c:catAx>
      <c:valAx>
        <c:axId val="1575812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defRPr>
            </a:pPr>
            <a:endParaRPr lang="ko-KR"/>
          </a:p>
        </c:txPr>
        <c:crossAx val="1575826623"/>
        <c:crosses val="autoZero"/>
        <c:crossBetween val="between"/>
      </c:valAx>
      <c:valAx>
        <c:axId val="1575820383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defRPr>
            </a:pPr>
            <a:endParaRPr lang="ko-KR"/>
          </a:p>
        </c:txPr>
        <c:crossAx val="1575820799"/>
        <c:crosses val="max"/>
        <c:crossBetween val="between"/>
      </c:valAx>
      <c:catAx>
        <c:axId val="157582079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758203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024185050880928"/>
          <c:y val="0.95953126953108647"/>
          <c:w val="0.45447883365895436"/>
          <c:h val="3.94012985218952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98E5685-7FA0-563D-E40E-2BC1630513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8F3AF6-7BDE-6A8C-F493-BFD2299C97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E8067-1DD6-4232-A830-7644323000D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05234D-4274-C2B0-010A-12F0F933AD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1A7884-D59D-31BB-C4F4-37BEABC0A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7D13A-78D7-4004-808C-38326B0E4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3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83F05-9204-4A3E-A78F-94C208B5D8C8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6261A-A5A9-4053-8892-6A35F0116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594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148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815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814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991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475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627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91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36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77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023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57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74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726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047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616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61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851E-EBB7-43A5-8B32-364A531399D1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05048-3B18-4B37-B3BD-AB694460A3D4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FB7E-B61F-4200-AEB9-98C88FC2E355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B1C0-3981-45AB-8188-59D07EA4F142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1421-0256-4879-B473-26C356627254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73FD9-A669-4EBC-AE17-044A161BD74C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C506-9A23-4113-96D9-C63086036F0D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73A4-B947-49B9-A197-FC24022FD671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C6F5-FE08-4FA5-B163-78329AE6999B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E065-9126-4EA5-B554-6F08D5A5F1ED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8EA2-AFCA-429C-AE63-0788AE53048A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3F1F3-02C3-494C-8219-8142489B1051}" type="datetime1">
              <a:rPr lang="en-US" altLang="ko-KR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54400" y="9921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호텔급 시니어 서비스 제공' 롯데, 부산 이어 서울 마곡에 실버타운 설립">
            <a:extLst>
              <a:ext uri="{FF2B5EF4-FFF2-40B4-BE49-F238E27FC236}">
                <a16:creationId xmlns:a16="http://schemas.microsoft.com/office/drawing/2014/main" id="{CD3D0BFC-C495-9DF6-E2C3-9566933BB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" b="5486"/>
          <a:stretch/>
        </p:blipFill>
        <p:spPr bwMode="auto">
          <a:xfrm>
            <a:off x="0" y="-6036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34222C1-BB53-3B99-915D-ECE891AE151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604A213F-C0D6-FFA4-C15C-A1F9B564170C}"/>
              </a:ext>
            </a:extLst>
          </p:cNvPr>
          <p:cNvGrpSpPr/>
          <p:nvPr/>
        </p:nvGrpSpPr>
        <p:grpSpPr>
          <a:xfrm>
            <a:off x="0" y="0"/>
            <a:ext cx="1270878" cy="10285714"/>
            <a:chOff x="7481190" y="-308501"/>
            <a:chExt cx="11526698" cy="10902717"/>
          </a:xfrm>
          <a:solidFill>
            <a:schemeClr val="accent1">
              <a:alpha val="0"/>
            </a:schemeClr>
          </a:solidFill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28EE6B93-7F7E-69D8-3D02-8F9CB4B32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1190" y="-308501"/>
              <a:ext cx="11526698" cy="10902717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496029" y="-1286"/>
            <a:ext cx="10804524" cy="10287000"/>
            <a:chOff x="7481190" y="-308501"/>
            <a:chExt cx="11526698" cy="10902717"/>
          </a:xfrm>
          <a:solidFill>
            <a:schemeClr val="accent1">
              <a:alpha val="0"/>
            </a:schemeClr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1190" y="-308501"/>
              <a:ext cx="11526698" cy="10902717"/>
            </a:xfrm>
            <a:prstGeom prst="rect">
              <a:avLst/>
            </a:prstGeom>
            <a:grpFill/>
          </p:spPr>
        </p:pic>
      </p:grpSp>
      <p:sp>
        <p:nvSpPr>
          <p:cNvPr id="11" name="Object 11"/>
          <p:cNvSpPr txBox="1"/>
          <p:nvPr/>
        </p:nvSpPr>
        <p:spPr>
          <a:xfrm>
            <a:off x="9140571" y="3848100"/>
            <a:ext cx="3430143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한국판 은퇴자 복합 단지</a:t>
            </a:r>
            <a:endParaRPr lang="en-US" sz="2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2857" y="4126487"/>
            <a:ext cx="4192143" cy="13388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100" kern="0" spc="-300" dirty="0">
                <a:solidFill>
                  <a:srgbClr val="FFFFFF"/>
                </a:solidFill>
                <a:latin typeface="S-Core Dream 8 Heavy" pitchFamily="34" charset="0"/>
                <a:cs typeface="S-Core Dream 8 Heavy" pitchFamily="34" charset="0"/>
              </a:rPr>
              <a:t>K-CCRC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0744200" y="9290416"/>
            <a:ext cx="687831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600" kern="0" spc="-100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3 Light" pitchFamily="34" charset="0"/>
              </a:rPr>
              <a:t>데이터 익스플로러 팀</a:t>
            </a:r>
            <a:endParaRPr lang="en-US" sz="26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2857" y="5237897"/>
            <a:ext cx="6554343" cy="13388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100" kern="0" spc="-300" dirty="0">
                <a:solidFill>
                  <a:srgbClr val="494949"/>
                </a:solidFill>
                <a:latin typeface="S-Core Dream 8 Heavy" pitchFamily="34" charset="0"/>
                <a:cs typeface="S-Core Dream 8 Heavy" pitchFamily="34" charset="0"/>
              </a:rPr>
              <a:t>최적 입지 선정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0F8C4E-6748-F6FB-3C76-E98A2ACCF9F7}"/>
              </a:ext>
            </a:extLst>
          </p:cNvPr>
          <p:cNvGrpSpPr>
            <a:grpSpLocks noChangeAspect="1"/>
          </p:cNvGrpSpPr>
          <p:nvPr/>
        </p:nvGrpSpPr>
        <p:grpSpPr>
          <a:xfrm>
            <a:off x="10896601" y="405001"/>
            <a:ext cx="7389902" cy="7848513"/>
            <a:chOff x="10469542" y="811188"/>
            <a:chExt cx="6972815" cy="740554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7B0C4EC-1B18-8C47-BE09-DC10C52BE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5" r="37404" b="1965"/>
            <a:stretch/>
          </p:blipFill>
          <p:spPr>
            <a:xfrm>
              <a:off x="10469542" y="811188"/>
              <a:ext cx="5761058" cy="7405542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9A3AD5F-DF24-470C-AAD8-539516EE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49600" y="2062183"/>
              <a:ext cx="1592757" cy="1066800"/>
            </a:xfrm>
            <a:prstGeom prst="rect">
              <a:avLst/>
            </a:prstGeom>
          </p:spPr>
        </p:pic>
      </p:grp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6CC73EB-2BB8-00BA-D343-64A563F8B9DC}"/>
              </a:ext>
            </a:extLst>
          </p:cNvPr>
          <p:cNvGrpSpPr/>
          <p:nvPr/>
        </p:nvGrpSpPr>
        <p:grpSpPr>
          <a:xfrm>
            <a:off x="-1" y="8582965"/>
            <a:ext cx="18287999" cy="1723015"/>
            <a:chOff x="-357581" y="-357971"/>
            <a:chExt cx="9398851" cy="10938163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0FB78587-6A12-CBBB-B523-D54987A5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sp>
        <p:nvSpPr>
          <p:cNvPr id="38" name="Object 38">
            <a:extLst>
              <a:ext uri="{FF2B5EF4-FFF2-40B4-BE49-F238E27FC236}">
                <a16:creationId xmlns:a16="http://schemas.microsoft.com/office/drawing/2014/main" id="{0A553309-7200-5902-320D-7128DEF39DC7}"/>
              </a:ext>
            </a:extLst>
          </p:cNvPr>
          <p:cNvSpPr txBox="1"/>
          <p:nvPr/>
        </p:nvSpPr>
        <p:spPr>
          <a:xfrm>
            <a:off x="3112400" y="8823355"/>
            <a:ext cx="12063196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경기도 용인시 거의 형평적임 </a:t>
            </a:r>
            <a:r>
              <a:rPr lang="en-US" altLang="ko-KR" sz="24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(9.20), 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경기도 수원시 비형평적임 </a:t>
            </a: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(32.60)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이외 다른 시</a:t>
            </a: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군</a:t>
            </a: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 모두 극도로 비형평적임</a:t>
            </a:r>
          </a:p>
        </p:txBody>
      </p:sp>
      <p:grpSp>
        <p:nvGrpSpPr>
          <p:cNvPr id="55" name="그룹 1036">
            <a:extLst>
              <a:ext uri="{FF2B5EF4-FFF2-40B4-BE49-F238E27FC236}">
                <a16:creationId xmlns:a16="http://schemas.microsoft.com/office/drawing/2014/main" id="{E1C4BD11-7AAA-D79D-CBA9-33A1818385FC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6" name="Object 137">
              <a:extLst>
                <a:ext uri="{FF2B5EF4-FFF2-40B4-BE49-F238E27FC236}">
                  <a16:creationId xmlns:a16="http://schemas.microsoft.com/office/drawing/2014/main" id="{C9C79D65-570A-1D79-2D1F-78313224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C0716EFC-4603-3E86-980A-1585F68350B9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비형평계수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ED5169C-A31D-4321-3324-0A6EE8842386}"/>
              </a:ext>
            </a:extLst>
          </p:cNvPr>
          <p:cNvGrpSpPr/>
          <p:nvPr/>
        </p:nvGrpSpPr>
        <p:grpSpPr>
          <a:xfrm>
            <a:off x="9802938" y="3619500"/>
            <a:ext cx="1830912" cy="1637573"/>
            <a:chOff x="8001000" y="7778629"/>
            <a:chExt cx="1983488" cy="1738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7D336EC-571E-37CD-BC01-51E6E03D8854}"/>
                </a:ext>
              </a:extLst>
            </p:cNvPr>
            <p:cNvGrpSpPr/>
            <p:nvPr/>
          </p:nvGrpSpPr>
          <p:grpSpPr>
            <a:xfrm>
              <a:off x="8001000" y="9141633"/>
              <a:ext cx="1981200" cy="375829"/>
              <a:chOff x="7696200" y="8790755"/>
              <a:chExt cx="1981200" cy="375829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0EAFAB-A25D-C421-BC69-D987759DFAD1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747474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54E536-0151-39D4-C2F2-77012E2372E1}"/>
                  </a:ext>
                </a:extLst>
              </p:cNvPr>
              <p:cNvSpPr txBox="1"/>
              <p:nvPr/>
            </p:nvSpPr>
            <p:spPr>
              <a:xfrm>
                <a:off x="8077200" y="8790755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80 ~ 100</a:t>
                </a:r>
                <a:endParaRPr lang="ko-KR" altLang="en-US" sz="17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4519C15-5061-A40F-C4DE-5C0A3BA51547}"/>
                </a:ext>
              </a:extLst>
            </p:cNvPr>
            <p:cNvGrpSpPr/>
            <p:nvPr/>
          </p:nvGrpSpPr>
          <p:grpSpPr>
            <a:xfrm>
              <a:off x="8001000" y="8689927"/>
              <a:ext cx="1983488" cy="375829"/>
              <a:chOff x="7696200" y="8796761"/>
              <a:chExt cx="1983488" cy="37582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6BFDBCA-DBEF-185C-7F8B-2BA72D1E26EF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939393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6C9576-8AD5-9C84-1D96-250F96AFE941}"/>
                  </a:ext>
                </a:extLst>
              </p:cNvPr>
              <p:cNvSpPr txBox="1"/>
              <p:nvPr/>
            </p:nvSpPr>
            <p:spPr>
              <a:xfrm>
                <a:off x="8079488" y="8796761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50 ~ 80</a:t>
                </a:r>
                <a:endParaRPr lang="ko-KR" altLang="en-US" sz="17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A0FA5A4-E2C6-0BC1-E9CE-67FED24A4601}"/>
                </a:ext>
              </a:extLst>
            </p:cNvPr>
            <p:cNvGrpSpPr/>
            <p:nvPr/>
          </p:nvGrpSpPr>
          <p:grpSpPr>
            <a:xfrm>
              <a:off x="8001000" y="8233270"/>
              <a:ext cx="1981200" cy="375829"/>
              <a:chOff x="7696200" y="8796761"/>
              <a:chExt cx="1981200" cy="37582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439B598-A785-36D0-E10B-C247A1FDF82B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C1C1C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3698CB-1188-4A7D-4C2E-34EFE76DABC6}"/>
                  </a:ext>
                </a:extLst>
              </p:cNvPr>
              <p:cNvSpPr txBox="1"/>
              <p:nvPr/>
            </p:nvSpPr>
            <p:spPr>
              <a:xfrm>
                <a:off x="8077200" y="8796761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30 ~ 50</a:t>
                </a:r>
                <a:endParaRPr lang="ko-KR" altLang="en-US" sz="17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A459E41-69D9-8189-87DD-4CA55E62FC93}"/>
                </a:ext>
              </a:extLst>
            </p:cNvPr>
            <p:cNvGrpSpPr/>
            <p:nvPr/>
          </p:nvGrpSpPr>
          <p:grpSpPr>
            <a:xfrm>
              <a:off x="8001000" y="7778629"/>
              <a:ext cx="1981200" cy="375829"/>
              <a:chOff x="7696200" y="8798265"/>
              <a:chExt cx="1981200" cy="3758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AA16128-8D8C-1B6E-B8E2-FEB578E6741A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E6E6E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5FA14C-4BC7-2965-D4BA-219FE9175EF1}"/>
                  </a:ext>
                </a:extLst>
              </p:cNvPr>
              <p:cNvSpPr txBox="1"/>
              <p:nvPr/>
            </p:nvSpPr>
            <p:spPr>
              <a:xfrm>
                <a:off x="8077200" y="8798265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0 ~ 30</a:t>
                </a:r>
                <a:endParaRPr lang="ko-KR" altLang="en-US" sz="17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5DF53F9-7423-160C-8B75-45AE9B713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33627"/>
              </p:ext>
            </p:extLst>
          </p:nvPr>
        </p:nvGraphicFramePr>
        <p:xfrm>
          <a:off x="1398795" y="2962627"/>
          <a:ext cx="6732464" cy="4029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171">
                  <a:extLst>
                    <a:ext uri="{9D8B030D-6E8A-4147-A177-3AD203B41FA5}">
                      <a16:colId xmlns:a16="http://schemas.microsoft.com/office/drawing/2014/main" val="2772302680"/>
                    </a:ext>
                  </a:extLst>
                </a:gridCol>
                <a:gridCol w="4534293">
                  <a:extLst>
                    <a:ext uri="{9D8B030D-6E8A-4147-A177-3AD203B41FA5}">
                      <a16:colId xmlns:a16="http://schemas.microsoft.com/office/drawing/2014/main" val="4011501937"/>
                    </a:ext>
                  </a:extLst>
                </a:gridCol>
              </a:tblGrid>
              <a:tr h="69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비형평계수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형평성 판단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55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완전히 형평적임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32339"/>
                  </a:ext>
                </a:extLst>
              </a:tr>
              <a:tr h="55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1~10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거의 형평적임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65836"/>
                  </a:ext>
                </a:extLst>
              </a:tr>
              <a:tr h="55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11~20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약간 비형평적임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953222"/>
                  </a:ext>
                </a:extLst>
              </a:tr>
              <a:tr h="55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21~30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비형평적임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38489"/>
                  </a:ext>
                </a:extLst>
              </a:tr>
              <a:tr h="55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31~50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매우 비형평적임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479880"/>
                  </a:ext>
                </a:extLst>
              </a:tr>
              <a:tr h="55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50~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극도로 비형평적임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68186"/>
                  </a:ext>
                </a:extLst>
              </a:tr>
            </a:tbl>
          </a:graphicData>
        </a:graphic>
      </p:graphicFrame>
      <p:sp>
        <p:nvSpPr>
          <p:cNvPr id="3" name="Object 16">
            <a:extLst>
              <a:ext uri="{FF2B5EF4-FFF2-40B4-BE49-F238E27FC236}">
                <a16:creationId xmlns:a16="http://schemas.microsoft.com/office/drawing/2014/main" id="{1BE180B5-FF59-F25F-D88B-4711C3354650}"/>
              </a:ext>
            </a:extLst>
          </p:cNvPr>
          <p:cNvSpPr txBox="1"/>
          <p:nvPr/>
        </p:nvSpPr>
        <p:spPr>
          <a:xfrm>
            <a:off x="4244961" y="8244411"/>
            <a:ext cx="14043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한국보건사회연구원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| 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노인요양시설의 지역별 수요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공급 적정성 분석</a:t>
            </a:r>
            <a:endParaRPr lang="en-US" altLang="ko-KR" sz="1600" kern="0" spc="-100" dirty="0">
              <a:solidFill>
                <a:srgbClr val="7F7F7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94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7A8A730-AC8C-BCE3-7DC0-A20B17BB41B6}"/>
              </a:ext>
            </a:extLst>
          </p:cNvPr>
          <p:cNvGrpSpPr/>
          <p:nvPr/>
        </p:nvGrpSpPr>
        <p:grpSpPr>
          <a:xfrm>
            <a:off x="-1" y="8766237"/>
            <a:ext cx="18288000" cy="1592681"/>
            <a:chOff x="-419246" y="8694319"/>
            <a:chExt cx="19160701" cy="188587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E096962-6439-BE57-6655-72FACB74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772F17F-6D92-E695-8C64-C03C7726A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Object 38">
            <a:extLst>
              <a:ext uri="{FF2B5EF4-FFF2-40B4-BE49-F238E27FC236}">
                <a16:creationId xmlns:a16="http://schemas.microsoft.com/office/drawing/2014/main" id="{79E92BD1-2512-3D50-A45C-4ACFB05D16C3}"/>
              </a:ext>
            </a:extLst>
          </p:cNvPr>
          <p:cNvSpPr txBox="1"/>
          <p:nvPr/>
        </p:nvSpPr>
        <p:spPr>
          <a:xfrm>
            <a:off x="457200" y="1293409"/>
            <a:ext cx="1072851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Korean-version Continuing Care Retirement Community</a:t>
            </a:r>
            <a:endParaRPr lang="en-US" sz="22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A6A024C-2071-7F6A-00ED-BD4AA12BFF9E}"/>
              </a:ext>
            </a:extLst>
          </p:cNvPr>
          <p:cNvSpPr txBox="1"/>
          <p:nvPr/>
        </p:nvSpPr>
        <p:spPr>
          <a:xfrm>
            <a:off x="1518178" y="8953500"/>
            <a:ext cx="14297450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정부는 </a:t>
            </a:r>
            <a:r>
              <a:rPr lang="en-US" altLang="ko-KR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2025</a:t>
            </a:r>
            <a:r>
              <a:rPr lang="ko-KR" altLang="en-US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년 </a:t>
            </a:r>
            <a:r>
              <a:rPr lang="ko-KR" altLang="en-US" sz="2400" kern="0" spc="-2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초고령</a:t>
            </a:r>
            <a:r>
              <a:rPr lang="ko-KR" altLang="en-US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사회에 진입 예정인 것에 대응하여</a:t>
            </a:r>
            <a:endParaRPr lang="en-US" altLang="ko-KR" sz="2400" kern="0" spc="-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6 Bold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노인주거정책의 일환으로</a:t>
            </a:r>
            <a:r>
              <a:rPr lang="en-US" altLang="ko-KR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</a:t>
            </a:r>
            <a:r>
              <a:rPr lang="ko-KR" altLang="en-US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한국판 은퇴자 복합 단지 모형 개발 및 시범 조성 추진 발표</a:t>
            </a:r>
            <a:endParaRPr lang="en-US" altLang="ko-KR" sz="2400" kern="0" spc="-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6 Bold" pitchFamily="34" charset="0"/>
            </a:endParaRPr>
          </a:p>
        </p:txBody>
      </p:sp>
      <p:pic>
        <p:nvPicPr>
          <p:cNvPr id="10" name="Picture 2" descr="한국토지주택공사 로고">
            <a:extLst>
              <a:ext uri="{FF2B5EF4-FFF2-40B4-BE49-F238E27FC236}">
                <a16:creationId xmlns:a16="http://schemas.microsoft.com/office/drawing/2014/main" id="{78F98407-B1BB-08A7-E60D-10A68043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0" y="7278252"/>
            <a:ext cx="2514600" cy="114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1307653-5BD6-B8A8-1F32-4946EDF251E7}"/>
              </a:ext>
            </a:extLst>
          </p:cNvPr>
          <p:cNvGrpSpPr/>
          <p:nvPr/>
        </p:nvGrpSpPr>
        <p:grpSpPr>
          <a:xfrm>
            <a:off x="4401965" y="3383925"/>
            <a:ext cx="9484068" cy="3784984"/>
            <a:chOff x="679264" y="4521187"/>
            <a:chExt cx="9318079" cy="3784984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688B6C2A-0AA5-5D65-C041-1012BF47BC43}"/>
                </a:ext>
              </a:extLst>
            </p:cNvPr>
            <p:cNvSpPr txBox="1"/>
            <p:nvPr/>
          </p:nvSpPr>
          <p:spPr>
            <a:xfrm>
              <a:off x="679264" y="5440870"/>
              <a:ext cx="9318079" cy="22261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kern="0" spc="-2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6 Bold" pitchFamily="34" charset="0"/>
                </a:rPr>
                <a:t>초고령사회 선제적 대응을 위한</a:t>
              </a:r>
              <a:endParaRPr lang="en-US" altLang="ko-KR" sz="3200" kern="0" spc="-2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kern="0" spc="-2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6 Bold" pitchFamily="34" charset="0"/>
                </a:rPr>
                <a:t>한국판 은퇴자 복합 단지</a:t>
              </a:r>
              <a:r>
                <a:rPr lang="en-US" altLang="ko-KR" sz="3200" kern="0" spc="-2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6 Bold" pitchFamily="34" charset="0"/>
                </a:rPr>
                <a:t>(K-CCRC) </a:t>
              </a:r>
              <a:r>
                <a:rPr lang="ko-KR" altLang="en-US" sz="3200" kern="0" spc="-2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6 Bold" pitchFamily="34" charset="0"/>
                </a:rPr>
                <a:t>조성에 관한 기초 연구</a:t>
              </a:r>
              <a:endParaRPr lang="en-US" altLang="ko-KR" sz="3200" kern="0" spc="-2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endParaRPr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62A7B23-B2FB-2C7F-D732-BEF39861FD0D}"/>
                </a:ext>
              </a:extLst>
            </p:cNvPr>
            <p:cNvSpPr txBox="1"/>
            <p:nvPr/>
          </p:nvSpPr>
          <p:spPr>
            <a:xfrm>
              <a:off x="5009265" y="4521187"/>
              <a:ext cx="658071" cy="13231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6000" kern="0" spc="-2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6 Bold" pitchFamily="34" charset="0"/>
                </a:rPr>
                <a:t>“</a:t>
              </a:r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76335A28-5C17-A315-ADB0-83DE4FB0B145}"/>
                </a:ext>
              </a:extLst>
            </p:cNvPr>
            <p:cNvSpPr txBox="1"/>
            <p:nvPr/>
          </p:nvSpPr>
          <p:spPr>
            <a:xfrm>
              <a:off x="5009265" y="6982988"/>
              <a:ext cx="658071" cy="13231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6000" kern="0" spc="-2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6 Bold" pitchFamily="34" charset="0"/>
                </a:rPr>
                <a:t>”</a:t>
              </a:r>
            </a:p>
          </p:txBody>
        </p:sp>
      </p:grpSp>
      <p:sp>
        <p:nvSpPr>
          <p:cNvPr id="16" name="Object 37">
            <a:extLst>
              <a:ext uri="{FF2B5EF4-FFF2-40B4-BE49-F238E27FC236}">
                <a16:creationId xmlns:a16="http://schemas.microsoft.com/office/drawing/2014/main" id="{4EC9E005-77FA-1F50-985C-CF11CF715540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K-CCRC (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한국판 은퇴자 복합 단지</a:t>
            </a:r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37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9658223" cy="10287000"/>
            <a:chOff x="-357581" y="-357971"/>
            <a:chExt cx="9398851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26" name="그룹 1024">
            <a:extLst>
              <a:ext uri="{FF2B5EF4-FFF2-40B4-BE49-F238E27FC236}">
                <a16:creationId xmlns:a16="http://schemas.microsoft.com/office/drawing/2014/main" id="{D932DFA7-71B3-4539-0B9D-80A91A68792A}"/>
              </a:ext>
            </a:extLst>
          </p:cNvPr>
          <p:cNvGrpSpPr/>
          <p:nvPr/>
        </p:nvGrpSpPr>
        <p:grpSpPr>
          <a:xfrm>
            <a:off x="544601" y="266700"/>
            <a:ext cx="3168373" cy="387085"/>
            <a:chOff x="843055" y="830296"/>
            <a:chExt cx="3168373" cy="387085"/>
          </a:xfrm>
        </p:grpSpPr>
        <p:pic>
          <p:nvPicPr>
            <p:cNvPr id="28" name="Object 90">
              <a:extLst>
                <a:ext uri="{FF2B5EF4-FFF2-40B4-BE49-F238E27FC236}">
                  <a16:creationId xmlns:a16="http://schemas.microsoft.com/office/drawing/2014/main" id="{F0173034-2267-773C-1EC1-4FEF1F32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055" y="830296"/>
              <a:ext cx="3168373" cy="387085"/>
            </a:xfrm>
            <a:prstGeom prst="rect">
              <a:avLst/>
            </a:prstGeom>
          </p:spPr>
        </p:pic>
      </p:grpSp>
      <p:sp>
        <p:nvSpPr>
          <p:cNvPr id="6" name="Object 38">
            <a:extLst>
              <a:ext uri="{FF2B5EF4-FFF2-40B4-BE49-F238E27FC236}">
                <a16:creationId xmlns:a16="http://schemas.microsoft.com/office/drawing/2014/main" id="{94FAE634-E7DD-2128-C99B-1A0236BA3F8F}"/>
              </a:ext>
            </a:extLst>
          </p:cNvPr>
          <p:cNvSpPr txBox="1"/>
          <p:nvPr/>
        </p:nvSpPr>
        <p:spPr>
          <a:xfrm>
            <a:off x="457200" y="1293409"/>
            <a:ext cx="1072851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Korean-version Continuing Care Retirement Community</a:t>
            </a:r>
            <a:endParaRPr lang="en-US" sz="22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596254-BC32-F82B-25EF-C923B3C304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r="24161"/>
          <a:stretch/>
        </p:blipFill>
        <p:spPr>
          <a:xfrm>
            <a:off x="9906000" y="1086129"/>
            <a:ext cx="8382000" cy="8324242"/>
          </a:xfrm>
          <a:prstGeom prst="rect">
            <a:avLst/>
          </a:prstGeom>
        </p:spPr>
      </p:pic>
      <p:sp>
        <p:nvSpPr>
          <p:cNvPr id="9" name="Object 16">
            <a:extLst>
              <a:ext uri="{FF2B5EF4-FFF2-40B4-BE49-F238E27FC236}">
                <a16:creationId xmlns:a16="http://schemas.microsoft.com/office/drawing/2014/main" id="{5C54C9F9-1CF8-EC3A-0B0F-43CDCD8CFF00}"/>
              </a:ext>
            </a:extLst>
          </p:cNvPr>
          <p:cNvSpPr txBox="1"/>
          <p:nvPr/>
        </p:nvSpPr>
        <p:spPr>
          <a:xfrm>
            <a:off x="15072206" y="9056428"/>
            <a:ext cx="2623402" cy="707886"/>
          </a:xfrm>
          <a:prstGeom prst="rect">
            <a:avLst/>
          </a:prstGeom>
          <a:solidFill>
            <a:srgbClr val="C0E4E0">
              <a:alpha val="50000"/>
            </a:srgbClr>
          </a:solidFill>
          <a:effectLst>
            <a:softEdge rad="12700"/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수도권 지역</a:t>
            </a:r>
            <a:endParaRPr lang="en-US" altLang="ko-KR" sz="2000" kern="0" spc="-1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인구 과밀 문제 심각</a:t>
            </a:r>
            <a:endParaRPr lang="en-US" altLang="ko-KR" sz="2000" kern="0" spc="-1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4A4B0F-16B5-0DD4-02E8-7F16D344FFAD}"/>
              </a:ext>
            </a:extLst>
          </p:cNvPr>
          <p:cNvGrpSpPr/>
          <p:nvPr/>
        </p:nvGrpSpPr>
        <p:grpSpPr>
          <a:xfrm>
            <a:off x="16032215" y="6401127"/>
            <a:ext cx="1830912" cy="1637573"/>
            <a:chOff x="8001000" y="7778629"/>
            <a:chExt cx="1983488" cy="17388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906B02E-6B22-7E10-709D-0690CD2F6CE0}"/>
                </a:ext>
              </a:extLst>
            </p:cNvPr>
            <p:cNvGrpSpPr/>
            <p:nvPr/>
          </p:nvGrpSpPr>
          <p:grpSpPr>
            <a:xfrm>
              <a:off x="8001000" y="9141633"/>
              <a:ext cx="1981200" cy="375829"/>
              <a:chOff x="7696200" y="8790755"/>
              <a:chExt cx="1981200" cy="37582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6F90658-3D79-5549-EABE-66310000A0A3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747474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22526B-F2DB-B766-E194-65BC25FF5B90}"/>
                  </a:ext>
                </a:extLst>
              </p:cNvPr>
              <p:cNvSpPr txBox="1"/>
              <p:nvPr/>
            </p:nvSpPr>
            <p:spPr>
              <a:xfrm>
                <a:off x="8077200" y="8790755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50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만명 </a:t>
                </a:r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~</a:t>
                </a:r>
                <a:endParaRPr lang="ko-KR" altLang="en-US" sz="17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A16BD9C-71B5-1231-78A5-4B5FF0EC3BD9}"/>
                </a:ext>
              </a:extLst>
            </p:cNvPr>
            <p:cNvGrpSpPr/>
            <p:nvPr/>
          </p:nvGrpSpPr>
          <p:grpSpPr>
            <a:xfrm>
              <a:off x="8001000" y="8689927"/>
              <a:ext cx="1983488" cy="375829"/>
              <a:chOff x="7696200" y="8796761"/>
              <a:chExt cx="1983488" cy="37582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3FD539F-0B86-E0AA-5D7C-BFEDC5DB49DC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9A9A9A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39483-300A-74D5-26C4-319DF81CCD82}"/>
                  </a:ext>
                </a:extLst>
              </p:cNvPr>
              <p:cNvSpPr txBox="1"/>
              <p:nvPr/>
            </p:nvSpPr>
            <p:spPr>
              <a:xfrm>
                <a:off x="8079488" y="8796761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~ 50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만명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25FE22A-6CA4-3AEE-CFD9-0CF46E382F9D}"/>
                </a:ext>
              </a:extLst>
            </p:cNvPr>
            <p:cNvGrpSpPr/>
            <p:nvPr/>
          </p:nvGrpSpPr>
          <p:grpSpPr>
            <a:xfrm>
              <a:off x="8001000" y="8233270"/>
              <a:ext cx="1981200" cy="375829"/>
              <a:chOff x="7696200" y="8796761"/>
              <a:chExt cx="1981200" cy="37582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F20DA82-A2FA-3FDD-0DE7-77B55CC44F3C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1C860B-F390-64A7-867A-7BCE588A8C90}"/>
                  </a:ext>
                </a:extLst>
              </p:cNvPr>
              <p:cNvSpPr txBox="1"/>
              <p:nvPr/>
            </p:nvSpPr>
            <p:spPr>
              <a:xfrm>
                <a:off x="8077200" y="8796761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~ 30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만명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3A050C-C7CC-B033-9A9A-63D3C4BEF76B}"/>
                </a:ext>
              </a:extLst>
            </p:cNvPr>
            <p:cNvGrpSpPr/>
            <p:nvPr/>
          </p:nvGrpSpPr>
          <p:grpSpPr>
            <a:xfrm>
              <a:off x="8001000" y="7778629"/>
              <a:ext cx="1981200" cy="375829"/>
              <a:chOff x="7696200" y="8798265"/>
              <a:chExt cx="1981200" cy="375829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D972094-0EBD-C0FF-678F-BC25D9698BD2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E6E6E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D58E44-70EC-B54E-C2B1-C43C6E635181}"/>
                  </a:ext>
                </a:extLst>
              </p:cNvPr>
              <p:cNvSpPr txBox="1"/>
              <p:nvPr/>
            </p:nvSpPr>
            <p:spPr>
              <a:xfrm>
                <a:off x="8077200" y="8798265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~ 10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만명</a:t>
                </a: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70609A-6DED-9B0D-DD70-3C3F99AB5F97}"/>
              </a:ext>
            </a:extLst>
          </p:cNvPr>
          <p:cNvGrpSpPr/>
          <p:nvPr/>
        </p:nvGrpSpPr>
        <p:grpSpPr>
          <a:xfrm>
            <a:off x="1060185" y="2486326"/>
            <a:ext cx="7528877" cy="3519322"/>
            <a:chOff x="1219200" y="2858041"/>
            <a:chExt cx="7528877" cy="3519322"/>
          </a:xfrm>
        </p:grpSpPr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BC62EBE8-990C-B196-FD79-258B9F022C05}"/>
                </a:ext>
              </a:extLst>
            </p:cNvPr>
            <p:cNvSpPr txBox="1"/>
            <p:nvPr/>
          </p:nvSpPr>
          <p:spPr>
            <a:xfrm>
              <a:off x="1219200" y="3466683"/>
              <a:ext cx="7528877" cy="19593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수도권 대도시 베이비부머가 이주하여</a:t>
              </a:r>
              <a:endParaRPr lang="en-US" altLang="ko-KR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지역의 다양한 세대와 교류하면서</a:t>
              </a:r>
              <a:endParaRPr lang="en-US" altLang="ko-KR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건강하고 활기찬 노후를 보낼 수 있는 단지 모형</a:t>
              </a:r>
              <a:endParaRPr 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FFC4773F-89D7-A16B-B328-018433494BC8}"/>
                </a:ext>
              </a:extLst>
            </p:cNvPr>
            <p:cNvSpPr txBox="1"/>
            <p:nvPr/>
          </p:nvSpPr>
          <p:spPr>
            <a:xfrm>
              <a:off x="1473956" y="2858041"/>
              <a:ext cx="7010399" cy="707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0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“</a:t>
              </a:r>
              <a:endParaRPr lang="en-US" sz="30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045B0C16-A02B-E101-A15A-B95BB74C1236}"/>
                </a:ext>
              </a:extLst>
            </p:cNvPr>
            <p:cNvSpPr txBox="1"/>
            <p:nvPr/>
          </p:nvSpPr>
          <p:spPr>
            <a:xfrm>
              <a:off x="1473955" y="5669605"/>
              <a:ext cx="7010399" cy="7077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0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”</a:t>
              </a:r>
              <a:endParaRPr lang="en-US" sz="30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43" name="Object 5">
            <a:extLst>
              <a:ext uri="{FF2B5EF4-FFF2-40B4-BE49-F238E27FC236}">
                <a16:creationId xmlns:a16="http://schemas.microsoft.com/office/drawing/2014/main" id="{554E9DBE-0209-B549-20FB-8092D12ECF7E}"/>
              </a:ext>
            </a:extLst>
          </p:cNvPr>
          <p:cNvSpPr txBox="1"/>
          <p:nvPr/>
        </p:nvSpPr>
        <p:spPr>
          <a:xfrm>
            <a:off x="570683" y="8053746"/>
            <a:ext cx="8498912" cy="15593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수요가 집중되어 있는 수도권에 짓는 타 주거복지시설과 달리</a:t>
            </a:r>
            <a:endParaRPr lang="en-US" altLang="ko-KR" sz="2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대도시에 집중된 인구를 중소도시로 이주시킴으로써</a:t>
            </a:r>
            <a:endParaRPr lang="en-US" altLang="ko-KR" sz="2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노인복지주택의 공급 문제와</a:t>
            </a:r>
            <a:r>
              <a:rPr lang="en-US" altLang="ko-KR" sz="2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수도권 지역의 인구 과밀 문제를 해결</a:t>
            </a:r>
            <a:endParaRPr lang="en-US" sz="2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CE83903-5904-36D1-A2EE-C9FBCCA618EA}"/>
              </a:ext>
            </a:extLst>
          </p:cNvPr>
          <p:cNvSpPr/>
          <p:nvPr/>
        </p:nvSpPr>
        <p:spPr>
          <a:xfrm>
            <a:off x="4440028" y="6403255"/>
            <a:ext cx="778163" cy="1026245"/>
          </a:xfrm>
          <a:prstGeom prst="downArrow">
            <a:avLst>
              <a:gd name="adj1" fmla="val 50000"/>
              <a:gd name="adj2" fmla="val 638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bject 37">
            <a:extLst>
              <a:ext uri="{FF2B5EF4-FFF2-40B4-BE49-F238E27FC236}">
                <a16:creationId xmlns:a16="http://schemas.microsoft.com/office/drawing/2014/main" id="{F90D4193-CE75-2FF6-C8E7-D8F92FEA87F8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K-CCRC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한국판 은퇴자 복합 단지</a:t>
            </a:r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56" name="Object 16">
            <a:extLst>
              <a:ext uri="{FF2B5EF4-FFF2-40B4-BE49-F238E27FC236}">
                <a16:creationId xmlns:a16="http://schemas.microsoft.com/office/drawing/2014/main" id="{4D0E0EAC-F1CA-D86D-C81D-3AE477649A63}"/>
              </a:ext>
            </a:extLst>
          </p:cNvPr>
          <p:cNvSpPr txBox="1"/>
          <p:nvPr/>
        </p:nvSpPr>
        <p:spPr>
          <a:xfrm>
            <a:off x="685800" y="9977169"/>
            <a:ext cx="897242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400" kern="0" spc="-100" dirty="0">
                <a:solidFill>
                  <a:schemeClr val="bg1">
                    <a:lumMod val="7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400" kern="0" spc="-100" dirty="0">
                <a:solidFill>
                  <a:schemeClr val="bg1">
                    <a:lumMod val="7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400" kern="0" spc="-100" dirty="0">
                <a:solidFill>
                  <a:schemeClr val="bg1">
                    <a:lumMod val="7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한국주택공사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초고령사회 선제적 대응을 위한 한국판 은퇴자복합단지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(K-CCRC)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조성에 관한 기초연구</a:t>
            </a:r>
            <a:r>
              <a:rPr lang="ko-KR" altLang="en-US" sz="1400" kern="0" spc="-100" dirty="0">
                <a:solidFill>
                  <a:schemeClr val="bg1">
                    <a:lumMod val="7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400" kern="0" spc="-100" dirty="0">
                <a:solidFill>
                  <a:schemeClr val="bg1">
                    <a:lumMod val="7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79183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7A8A730-AC8C-BCE3-7DC0-A20B17BB41B6}"/>
              </a:ext>
            </a:extLst>
          </p:cNvPr>
          <p:cNvGrpSpPr/>
          <p:nvPr/>
        </p:nvGrpSpPr>
        <p:grpSpPr>
          <a:xfrm>
            <a:off x="-1" y="8766237"/>
            <a:ext cx="18288000" cy="1592681"/>
            <a:chOff x="-419246" y="8694319"/>
            <a:chExt cx="19160701" cy="188587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E096962-6439-BE57-6655-72FACB74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772F17F-6D92-E695-8C64-C03C7726A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5CFB00C8-46A7-8192-B0F1-283F8FA8D67A}"/>
              </a:ext>
            </a:extLst>
          </p:cNvPr>
          <p:cNvSpPr txBox="1"/>
          <p:nvPr/>
        </p:nvSpPr>
        <p:spPr>
          <a:xfrm>
            <a:off x="1919143" y="8960331"/>
            <a:ext cx="14449709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수도권 대도시의 의료시설에 비해 중소도시의 의료시설은 이미 비교하기 어려울 정도로 열악한 상황에서</a:t>
            </a:r>
            <a:endParaRPr lang="en-US" altLang="ko-KR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마을의원 모형은 수도권 대도시 은퇴 베이비부머의 이주를 유도하기에 여러 면에서 부족</a:t>
            </a:r>
            <a:endParaRPr lang="en-US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Object 38">
            <a:extLst>
              <a:ext uri="{FF2B5EF4-FFF2-40B4-BE49-F238E27FC236}">
                <a16:creationId xmlns:a16="http://schemas.microsoft.com/office/drawing/2014/main" id="{79E92BD1-2512-3D50-A45C-4ACFB05D16C3}"/>
              </a:ext>
            </a:extLst>
          </p:cNvPr>
          <p:cNvSpPr txBox="1"/>
          <p:nvPr/>
        </p:nvSpPr>
        <p:spPr>
          <a:xfrm>
            <a:off x="457200" y="1293409"/>
            <a:ext cx="1072851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Korean-version Continuing Care Retirement Community</a:t>
            </a:r>
            <a:endParaRPr lang="en-US" sz="22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aphicFrame>
        <p:nvGraphicFramePr>
          <p:cNvPr id="12" name="표 30">
            <a:extLst>
              <a:ext uri="{FF2B5EF4-FFF2-40B4-BE49-F238E27FC236}">
                <a16:creationId xmlns:a16="http://schemas.microsoft.com/office/drawing/2014/main" id="{7716A643-BFCE-F879-A5CB-A2DDB5CAE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411890"/>
              </p:ext>
            </p:extLst>
          </p:nvPr>
        </p:nvGraphicFramePr>
        <p:xfrm>
          <a:off x="4904949" y="2656416"/>
          <a:ext cx="8478098" cy="5077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697">
                  <a:extLst>
                    <a:ext uri="{9D8B030D-6E8A-4147-A177-3AD203B41FA5}">
                      <a16:colId xmlns:a16="http://schemas.microsoft.com/office/drawing/2014/main" val="4011501937"/>
                    </a:ext>
                  </a:extLst>
                </a:gridCol>
                <a:gridCol w="6248401">
                  <a:extLst>
                    <a:ext uri="{9D8B030D-6E8A-4147-A177-3AD203B41FA5}">
                      <a16:colId xmlns:a16="http://schemas.microsoft.com/office/drawing/2014/main" val="4237194538"/>
                    </a:ext>
                  </a:extLst>
                </a:gridCol>
              </a:tblGrid>
              <a:tr h="696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특징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679891"/>
                  </a:ext>
                </a:extLst>
              </a:tr>
              <a:tr h="2190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마을의원 모형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건강유지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만성질환 관리 등 재가 생활을 돕는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차 의료 시설인 마을 의원을 별도로 설립하는 모형으로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지역의 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차 의료 역량 미흡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향후 고령화에 따른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응급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입원 치료 등에 취약하다는 단점 보유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2190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돌봄병원</a:t>
                      </a:r>
                      <a:r>
                        <a:rPr lang="ko-KR" altLang="en-US" sz="20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모형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차 의료 시설의 단점인 역량 한계를 보완하여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재가 생활 등의 장점을 유지할 수 있도록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차 의료 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+ 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전문 의원의 기능을 담은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차 의료 시설인 </a:t>
                      </a:r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돌봄병원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요양병원 기능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)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별도 설립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6583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80ACEA-576D-44AF-7509-453127CD786A}"/>
              </a:ext>
            </a:extLst>
          </p:cNvPr>
          <p:cNvSpPr/>
          <p:nvPr/>
        </p:nvSpPr>
        <p:spPr>
          <a:xfrm>
            <a:off x="4800598" y="5448300"/>
            <a:ext cx="8686800" cy="240381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Object 5">
            <a:extLst>
              <a:ext uri="{FF2B5EF4-FFF2-40B4-BE49-F238E27FC236}">
                <a16:creationId xmlns:a16="http://schemas.microsoft.com/office/drawing/2014/main" id="{EEDC038F-A9C0-065D-C0B3-1FC45CCB5C23}"/>
              </a:ext>
            </a:extLst>
          </p:cNvPr>
          <p:cNvSpPr txBox="1"/>
          <p:nvPr/>
        </p:nvSpPr>
        <p:spPr>
          <a:xfrm>
            <a:off x="13591749" y="6080884"/>
            <a:ext cx="4523953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차별화된 의료 서비스 제공 가능한</a:t>
            </a:r>
            <a:endParaRPr lang="en-US" altLang="ko-KR" sz="2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돌봄병원</a:t>
            </a:r>
            <a:r>
              <a:rPr lang="ko-KR" altLang="en-US" sz="2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모형으로 선정</a:t>
            </a:r>
            <a:endParaRPr lang="en-US" sz="2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0" name="Object 37">
            <a:extLst>
              <a:ext uri="{FF2B5EF4-FFF2-40B4-BE49-F238E27FC236}">
                <a16:creationId xmlns:a16="http://schemas.microsoft.com/office/drawing/2014/main" id="{B2DEBD95-4370-18A8-4F49-EB1D69D553CD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K-CCRC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한국판 은퇴자 복합 단지</a:t>
            </a:r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" name="Object 16">
            <a:extLst>
              <a:ext uri="{FF2B5EF4-FFF2-40B4-BE49-F238E27FC236}">
                <a16:creationId xmlns:a16="http://schemas.microsoft.com/office/drawing/2014/main" id="{76AA9C70-BB48-BD70-5B01-DB15845B1D97}"/>
              </a:ext>
            </a:extLst>
          </p:cNvPr>
          <p:cNvSpPr txBox="1"/>
          <p:nvPr/>
        </p:nvSpPr>
        <p:spPr>
          <a:xfrm>
            <a:off x="4244960" y="8417345"/>
            <a:ext cx="14043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한국주택공사 </a:t>
            </a:r>
            <a:r>
              <a:rPr lang="ko-KR" altLang="en-US" sz="16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초고령사회 선제적 대응을 위한 한국판 은퇴자복합단지</a:t>
            </a:r>
            <a:r>
              <a:rPr lang="en-US" altLang="ko-KR" sz="16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(K-CCRC) </a:t>
            </a:r>
            <a:r>
              <a:rPr lang="ko-KR" altLang="en-US" sz="16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조성에 관한 기초연구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46060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7A8A730-AC8C-BCE3-7DC0-A20B17BB41B6}"/>
              </a:ext>
            </a:extLst>
          </p:cNvPr>
          <p:cNvGrpSpPr/>
          <p:nvPr/>
        </p:nvGrpSpPr>
        <p:grpSpPr>
          <a:xfrm>
            <a:off x="-1" y="8766237"/>
            <a:ext cx="18288000" cy="1592681"/>
            <a:chOff x="-419246" y="8694319"/>
            <a:chExt cx="19160701" cy="188587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E096962-6439-BE57-6655-72FACB74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772F17F-6D92-E695-8C64-C03C7726A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9" name="Object 16">
            <a:extLst>
              <a:ext uri="{FF2B5EF4-FFF2-40B4-BE49-F238E27FC236}">
                <a16:creationId xmlns:a16="http://schemas.microsoft.com/office/drawing/2014/main" id="{3B14C2DE-D9CF-1D6E-4E1E-34CFF3C3C1CB}"/>
              </a:ext>
            </a:extLst>
          </p:cNvPr>
          <p:cNvSpPr txBox="1"/>
          <p:nvPr/>
        </p:nvSpPr>
        <p:spPr>
          <a:xfrm>
            <a:off x="4244960" y="8417345"/>
            <a:ext cx="14043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한국주택공사 </a:t>
            </a:r>
            <a:r>
              <a:rPr lang="ko-KR" altLang="en-US" sz="16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초고령사회 선제적 대응을 위한 한국판 은퇴자복합단지</a:t>
            </a:r>
            <a:r>
              <a:rPr lang="en-US" altLang="ko-KR" sz="16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(K-CCRC) </a:t>
            </a:r>
            <a:r>
              <a:rPr lang="ko-KR" altLang="en-US" sz="16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조성에 관한 기초연구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C6DBFE-5275-1A36-54F4-76826F928AB2}"/>
              </a:ext>
            </a:extLst>
          </p:cNvPr>
          <p:cNvGrpSpPr/>
          <p:nvPr/>
        </p:nvGrpSpPr>
        <p:grpSpPr>
          <a:xfrm>
            <a:off x="1645057" y="1790700"/>
            <a:ext cx="16177228" cy="6576551"/>
            <a:chOff x="1645057" y="1790700"/>
            <a:chExt cx="16177228" cy="657655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A77EF69-4797-73DE-3F6F-D6CEFE005540}"/>
                </a:ext>
              </a:extLst>
            </p:cNvPr>
            <p:cNvSpPr/>
            <p:nvPr/>
          </p:nvSpPr>
          <p:spPr>
            <a:xfrm>
              <a:off x="7827728" y="4413585"/>
              <a:ext cx="2632541" cy="1087111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2FA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dirty="0" err="1">
                  <a:solidFill>
                    <a:srgbClr val="494949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돌봄병원</a:t>
              </a:r>
              <a:endParaRPr lang="ko-KR" altLang="en-US" sz="26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40E4858-D420-66B8-A694-E74705D7632A}"/>
                </a:ext>
              </a:extLst>
            </p:cNvPr>
            <p:cNvSpPr/>
            <p:nvPr/>
          </p:nvSpPr>
          <p:spPr>
            <a:xfrm>
              <a:off x="3194624" y="6678484"/>
              <a:ext cx="2632541" cy="1087111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2FA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dirty="0">
                  <a:solidFill>
                    <a:srgbClr val="494949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입주민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1EA2E81-A081-F609-6942-52F22D63A67E}"/>
                </a:ext>
              </a:extLst>
            </p:cNvPr>
            <p:cNvSpPr/>
            <p:nvPr/>
          </p:nvSpPr>
          <p:spPr>
            <a:xfrm>
              <a:off x="3289082" y="3372397"/>
              <a:ext cx="1849999" cy="919081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srgbClr val="494949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119</a:t>
              </a:r>
              <a:endParaRPr lang="ko-KR" altLang="en-US" sz="26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4F183D6-6FE9-B658-E77B-E2A474AB53AB}"/>
                </a:ext>
              </a:extLst>
            </p:cNvPr>
            <p:cNvSpPr/>
            <p:nvPr/>
          </p:nvSpPr>
          <p:spPr>
            <a:xfrm>
              <a:off x="7277097" y="1790700"/>
              <a:ext cx="3733800" cy="1087111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dirty="0">
                  <a:solidFill>
                    <a:srgbClr val="494949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대학병원 </a:t>
              </a:r>
              <a:r>
                <a:rPr lang="en-US" altLang="ko-KR" sz="2600" dirty="0">
                  <a:solidFill>
                    <a:srgbClr val="494949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/</a:t>
              </a:r>
              <a:r>
                <a:rPr lang="ko-KR" altLang="en-US" sz="2600" dirty="0">
                  <a:solidFill>
                    <a:srgbClr val="494949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 종합병원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4B568B3-78F6-F55B-6B66-A3C34E169B82}"/>
                </a:ext>
              </a:extLst>
            </p:cNvPr>
            <p:cNvSpPr/>
            <p:nvPr/>
          </p:nvSpPr>
          <p:spPr>
            <a:xfrm>
              <a:off x="11943132" y="6634678"/>
              <a:ext cx="2992068" cy="1087111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2FA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srgbClr val="494949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K-CCRC</a:t>
              </a:r>
            </a:p>
            <a:p>
              <a:pPr algn="ctr"/>
              <a:r>
                <a:rPr lang="ko-KR" altLang="en-US" sz="2600" dirty="0">
                  <a:solidFill>
                    <a:srgbClr val="494949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입주민 지원센터</a:t>
              </a: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938FC81-039A-E400-BAE6-1A444511C32B}"/>
                </a:ext>
              </a:extLst>
            </p:cNvPr>
            <p:cNvCxnSpPr>
              <a:stCxn id="15" idx="0"/>
              <a:endCxn id="24" idx="2"/>
            </p:cNvCxnSpPr>
            <p:nvPr/>
          </p:nvCxnSpPr>
          <p:spPr>
            <a:xfrm rot="16200000" flipV="1">
              <a:off x="8376111" y="3645697"/>
              <a:ext cx="1535774" cy="2"/>
            </a:xfrm>
            <a:prstGeom prst="bentConnector3">
              <a:avLst/>
            </a:prstGeom>
            <a:ln w="57150">
              <a:solidFill>
                <a:srgbClr val="2FA599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7D3FBB92-4902-CA1D-2E7D-4556E03DD9E2}"/>
                </a:ext>
              </a:extLst>
            </p:cNvPr>
            <p:cNvCxnSpPr>
              <a:cxnSpLocks/>
              <a:stCxn id="15" idx="3"/>
              <a:endCxn id="25" idx="0"/>
            </p:cNvCxnSpPr>
            <p:nvPr/>
          </p:nvCxnSpPr>
          <p:spPr>
            <a:xfrm>
              <a:off x="10460269" y="4957141"/>
              <a:ext cx="2978897" cy="1677537"/>
            </a:xfrm>
            <a:prstGeom prst="bentConnector2">
              <a:avLst/>
            </a:prstGeom>
            <a:ln w="57150">
              <a:solidFill>
                <a:srgbClr val="2FA599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37D22498-7C39-C392-8A44-0F2D15F25F9F}"/>
                </a:ext>
              </a:extLst>
            </p:cNvPr>
            <p:cNvCxnSpPr>
              <a:cxnSpLocks/>
              <a:stCxn id="21" idx="0"/>
              <a:endCxn id="15" idx="1"/>
            </p:cNvCxnSpPr>
            <p:nvPr/>
          </p:nvCxnSpPr>
          <p:spPr>
            <a:xfrm rot="5400000" flipH="1" flipV="1">
              <a:off x="5308640" y="4159397"/>
              <a:ext cx="1721343" cy="3316833"/>
            </a:xfrm>
            <a:prstGeom prst="bentConnector2">
              <a:avLst/>
            </a:prstGeom>
            <a:ln w="57150">
              <a:solidFill>
                <a:srgbClr val="2FA59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3841B5E-C2DD-1A7C-6B43-59C6D0E921E6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4214082" y="4291478"/>
              <a:ext cx="0" cy="2410664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3E5FA6E3-CA8B-7903-B78E-E20FD1E21929}"/>
                </a:ext>
              </a:extLst>
            </p:cNvPr>
            <p:cNvCxnSpPr>
              <a:cxnSpLocks/>
              <a:stCxn id="23" idx="0"/>
              <a:endCxn id="24" idx="1"/>
            </p:cNvCxnSpPr>
            <p:nvPr/>
          </p:nvCxnSpPr>
          <p:spPr>
            <a:xfrm rot="5400000" flipH="1" flipV="1">
              <a:off x="5226519" y="1321820"/>
              <a:ext cx="1038141" cy="3063015"/>
            </a:xfrm>
            <a:prstGeom prst="bentConnector2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bject 16">
              <a:extLst>
                <a:ext uri="{FF2B5EF4-FFF2-40B4-BE49-F238E27FC236}">
                  <a16:creationId xmlns:a16="http://schemas.microsoft.com/office/drawing/2014/main" id="{CD51A41C-37EE-AF6F-BEB5-28C7D03137ED}"/>
                </a:ext>
              </a:extLst>
            </p:cNvPr>
            <p:cNvSpPr txBox="1"/>
            <p:nvPr/>
          </p:nvSpPr>
          <p:spPr>
            <a:xfrm>
              <a:off x="1645057" y="4506674"/>
              <a:ext cx="274320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119</a:t>
              </a:r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 서비스 요청</a:t>
              </a:r>
              <a:endParaRPr 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0" name="Object 16">
              <a:extLst>
                <a:ext uri="{FF2B5EF4-FFF2-40B4-BE49-F238E27FC236}">
                  <a16:creationId xmlns:a16="http://schemas.microsoft.com/office/drawing/2014/main" id="{47C89028-A29B-A59C-67E1-0A6702BA636E}"/>
                </a:ext>
              </a:extLst>
            </p:cNvPr>
            <p:cNvSpPr txBox="1"/>
            <p:nvPr/>
          </p:nvSpPr>
          <p:spPr>
            <a:xfrm>
              <a:off x="5139304" y="3889290"/>
              <a:ext cx="2743200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통원진료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재택의료 요청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요양병원 입원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1" name="Object 16">
              <a:extLst>
                <a:ext uri="{FF2B5EF4-FFF2-40B4-BE49-F238E27FC236}">
                  <a16:creationId xmlns:a16="http://schemas.microsoft.com/office/drawing/2014/main" id="{47536FE1-0743-7BCF-B8F5-469CEBD591DD}"/>
                </a:ext>
              </a:extLst>
            </p:cNvPr>
            <p:cNvSpPr txBox="1"/>
            <p:nvPr/>
          </p:nvSpPr>
          <p:spPr>
            <a:xfrm>
              <a:off x="5139304" y="5151222"/>
              <a:ext cx="2743200" cy="16312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일차 의료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재택 의료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퇴원 후 관리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사례 관리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입원 진료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2" name="Object 16">
              <a:extLst>
                <a:ext uri="{FF2B5EF4-FFF2-40B4-BE49-F238E27FC236}">
                  <a16:creationId xmlns:a16="http://schemas.microsoft.com/office/drawing/2014/main" id="{1B3E5AE2-B1BF-A0E5-387A-D8A6190C4586}"/>
                </a:ext>
              </a:extLst>
            </p:cNvPr>
            <p:cNvSpPr txBox="1"/>
            <p:nvPr/>
          </p:nvSpPr>
          <p:spPr>
            <a:xfrm>
              <a:off x="7772396" y="6319151"/>
              <a:ext cx="2743200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담당 직원 정기 면담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필요 서비스 요청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3" name="Object 16">
              <a:extLst>
                <a:ext uri="{FF2B5EF4-FFF2-40B4-BE49-F238E27FC236}">
                  <a16:creationId xmlns:a16="http://schemas.microsoft.com/office/drawing/2014/main" id="{986CEBE1-1460-ADCB-B0E4-D383A110EE5B}"/>
                </a:ext>
              </a:extLst>
            </p:cNvPr>
            <p:cNvSpPr txBox="1"/>
            <p:nvPr/>
          </p:nvSpPr>
          <p:spPr>
            <a:xfrm>
              <a:off x="7004823" y="7351588"/>
              <a:ext cx="4278345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건강증진</a:t>
              </a:r>
              <a:r>
                <a:rPr lang="en-US" altLang="ko-KR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/</a:t>
              </a:r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질병예방 교육상담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질병관리</a:t>
              </a:r>
              <a:r>
                <a:rPr lang="en-US" altLang="ko-KR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복약</a:t>
              </a:r>
              <a:r>
                <a:rPr lang="en-US" altLang="ko-KR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의료이용 등</a:t>
              </a:r>
              <a:r>
                <a:rPr lang="en-US" altLang="ko-KR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 </a:t>
              </a:r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지원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en-US" altLang="ko-KR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필요 시</a:t>
              </a:r>
              <a:r>
                <a:rPr lang="en-US" altLang="ko-KR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일차의료팀과 협력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60" name="Object 16">
              <a:extLst>
                <a:ext uri="{FF2B5EF4-FFF2-40B4-BE49-F238E27FC236}">
                  <a16:creationId xmlns:a16="http://schemas.microsoft.com/office/drawing/2014/main" id="{261173E2-2281-76DA-7073-149F6D775AF0}"/>
                </a:ext>
              </a:extLst>
            </p:cNvPr>
            <p:cNvSpPr txBox="1"/>
            <p:nvPr/>
          </p:nvSpPr>
          <p:spPr>
            <a:xfrm>
              <a:off x="9141130" y="3428628"/>
              <a:ext cx="161492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환자 회송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61" name="Object 16">
              <a:extLst>
                <a:ext uri="{FF2B5EF4-FFF2-40B4-BE49-F238E27FC236}">
                  <a16:creationId xmlns:a16="http://schemas.microsoft.com/office/drawing/2014/main" id="{49CB2DDF-C6E7-466C-79E7-65967564B9A1}"/>
                </a:ext>
              </a:extLst>
            </p:cNvPr>
            <p:cNvSpPr txBox="1"/>
            <p:nvPr/>
          </p:nvSpPr>
          <p:spPr>
            <a:xfrm>
              <a:off x="7364116" y="3388022"/>
              <a:ext cx="184999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진료 의뢰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62" name="Object 16">
              <a:extLst>
                <a:ext uri="{FF2B5EF4-FFF2-40B4-BE49-F238E27FC236}">
                  <a16:creationId xmlns:a16="http://schemas.microsoft.com/office/drawing/2014/main" id="{7F387609-37D8-BBAE-5F99-5D660F2114AA}"/>
                </a:ext>
              </a:extLst>
            </p:cNvPr>
            <p:cNvSpPr txBox="1"/>
            <p:nvPr/>
          </p:nvSpPr>
          <p:spPr>
            <a:xfrm>
              <a:off x="13608632" y="5285417"/>
              <a:ext cx="4213653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필요 시</a:t>
              </a:r>
              <a:r>
                <a:rPr lang="en-US" altLang="ko-KR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입주민 질병관리 지원 요청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en-US" altLang="ko-KR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필요 시</a:t>
              </a:r>
              <a:r>
                <a:rPr lang="en-US" altLang="ko-KR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r>
                <a:rPr lang="ko-KR" altLang="en-US" sz="2000" kern="0" spc="-1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입주민 질병관리 협력</a:t>
              </a:r>
              <a:endParaRPr lang="en-US" altLang="ko-KR" sz="20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974" name="직선 화살표 연결선 973">
              <a:extLst>
                <a:ext uri="{FF2B5EF4-FFF2-40B4-BE49-F238E27FC236}">
                  <a16:creationId xmlns:a16="http://schemas.microsoft.com/office/drawing/2014/main" id="{9C6D7B0A-C54C-7D05-AD79-2A30380E0D2D}"/>
                </a:ext>
              </a:extLst>
            </p:cNvPr>
            <p:cNvCxnSpPr>
              <a:cxnSpLocks/>
              <a:stCxn id="21" idx="3"/>
              <a:endCxn id="25" idx="1"/>
            </p:cNvCxnSpPr>
            <p:nvPr/>
          </p:nvCxnSpPr>
          <p:spPr>
            <a:xfrm flipV="1">
              <a:off x="5827165" y="7178234"/>
              <a:ext cx="6115967" cy="43806"/>
            </a:xfrm>
            <a:prstGeom prst="straightConnector1">
              <a:avLst/>
            </a:prstGeom>
            <a:ln w="57150">
              <a:solidFill>
                <a:srgbClr val="2FA59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EC33133C-8A11-EC94-E217-2AAD22D340F1}"/>
              </a:ext>
            </a:extLst>
          </p:cNvPr>
          <p:cNvSpPr txBox="1"/>
          <p:nvPr/>
        </p:nvSpPr>
        <p:spPr>
          <a:xfrm>
            <a:off x="2473176" y="8967972"/>
            <a:ext cx="13335907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kern="0" spc="-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1</a:t>
            </a:r>
            <a:r>
              <a:rPr lang="ko-KR" altLang="en-US" sz="2400" kern="0" spc="-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차 의료 시설의 단점인 역량 한계를 보완하고 재가생활 등의 장점을 유지할 수 있도록</a:t>
            </a:r>
            <a:endParaRPr lang="en-US" altLang="ko-KR" sz="2400" kern="0" spc="-2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6 Bold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kern="0" spc="-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1</a:t>
            </a:r>
            <a:r>
              <a:rPr lang="ko-KR" altLang="en-US" sz="2400" kern="0" spc="-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차 의료 </a:t>
            </a:r>
            <a:r>
              <a:rPr lang="en-US" altLang="ko-KR" sz="2400" kern="0" spc="-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+ </a:t>
            </a:r>
            <a:r>
              <a:rPr lang="ko-KR" altLang="en-US" sz="2400" kern="0" spc="-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전문 의원의 기능을 담은 </a:t>
            </a:r>
            <a:r>
              <a:rPr lang="en-US" altLang="ko-KR" sz="2400" kern="0" spc="-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2</a:t>
            </a:r>
            <a:r>
              <a:rPr lang="ko-KR" altLang="en-US" sz="2400" kern="0" spc="-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차 의료 시설 돌봄 병원을 별도 설립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Object 37">
            <a:extLst>
              <a:ext uri="{FF2B5EF4-FFF2-40B4-BE49-F238E27FC236}">
                <a16:creationId xmlns:a16="http://schemas.microsoft.com/office/drawing/2014/main" id="{68BB7A11-B7CA-2797-4015-BDB648FBD4D3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K-CCRC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한국판 은퇴자 복합 단지</a:t>
            </a:r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" name="Object 38">
            <a:extLst>
              <a:ext uri="{FF2B5EF4-FFF2-40B4-BE49-F238E27FC236}">
                <a16:creationId xmlns:a16="http://schemas.microsoft.com/office/drawing/2014/main" id="{35151165-5734-1A22-F3AE-209205082735}"/>
              </a:ext>
            </a:extLst>
          </p:cNvPr>
          <p:cNvSpPr txBox="1"/>
          <p:nvPr/>
        </p:nvSpPr>
        <p:spPr>
          <a:xfrm>
            <a:off x="457200" y="1293409"/>
            <a:ext cx="1072851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dirty="0" err="1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돌봄병원</a:t>
            </a:r>
            <a:r>
              <a:rPr lang="ko-KR" altLang="en-US" sz="22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설립 모형</a:t>
            </a:r>
            <a:endParaRPr lang="en-US" sz="22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994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호텔급 시니어 서비스 제공' 롯데, 부산 이어 서울 마곡에 실버타운 설립">
            <a:extLst>
              <a:ext uri="{FF2B5EF4-FFF2-40B4-BE49-F238E27FC236}">
                <a16:creationId xmlns:a16="http://schemas.microsoft.com/office/drawing/2014/main" id="{F34383D2-8DB8-D1F6-EEDC-C536878D5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" b="5486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521A9FD-AE7C-84AB-D6F9-B270EE3A3CA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6" name="Object 37">
            <a:extLst>
              <a:ext uri="{FF2B5EF4-FFF2-40B4-BE49-F238E27FC236}">
                <a16:creationId xmlns:a16="http://schemas.microsoft.com/office/drawing/2014/main" id="{EB529CA2-1C93-947D-1844-C5C2C0D1622B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선정 주제</a:t>
            </a:r>
            <a:endParaRPr lang="en-US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772F17F-6D92-E695-8C64-C03C7726A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C33133C-8A11-EC94-E217-2AAD22D340F1}"/>
              </a:ext>
            </a:extLst>
          </p:cNvPr>
          <p:cNvSpPr txBox="1"/>
          <p:nvPr/>
        </p:nvSpPr>
        <p:spPr>
          <a:xfrm>
            <a:off x="2476046" y="3975511"/>
            <a:ext cx="13335907" cy="2272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한국판</a:t>
            </a:r>
            <a:r>
              <a:rPr lang="ko-KR" altLang="en-US" sz="5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은퇴자 복합 단지</a:t>
            </a:r>
            <a:endParaRPr lang="en-US" altLang="ko-KR" sz="50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K-CCRC</a:t>
            </a:r>
            <a:r>
              <a:rPr lang="ko-KR" altLang="en-US" sz="5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최적 입지 선정</a:t>
            </a:r>
            <a:endParaRPr lang="en-US" sz="50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477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906290CE-40DF-ACFD-A1F9-064610250318}"/>
              </a:ext>
            </a:extLst>
          </p:cNvPr>
          <p:cNvGrpSpPr/>
          <p:nvPr/>
        </p:nvGrpSpPr>
        <p:grpSpPr>
          <a:xfrm>
            <a:off x="-1" y="0"/>
            <a:ext cx="18288001" cy="10287000"/>
            <a:chOff x="-357581" y="-357971"/>
            <a:chExt cx="9398851" cy="1093816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B30BA154-8BBB-45A1-C641-A85E1C450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sp>
        <p:nvSpPr>
          <p:cNvPr id="10" name="Object 12">
            <a:extLst>
              <a:ext uri="{FF2B5EF4-FFF2-40B4-BE49-F238E27FC236}">
                <a16:creationId xmlns:a16="http://schemas.microsoft.com/office/drawing/2014/main" id="{4160B7F8-C293-7154-8B29-E59ACBBC9A48}"/>
              </a:ext>
            </a:extLst>
          </p:cNvPr>
          <p:cNvSpPr txBox="1"/>
          <p:nvPr/>
        </p:nvSpPr>
        <p:spPr>
          <a:xfrm>
            <a:off x="6477000" y="6109037"/>
            <a:ext cx="5334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데이터 정의</a:t>
            </a:r>
            <a:endParaRPr lang="en-US" altLang="ko-KR" sz="6000" kern="0" spc="-3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8 Heavy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A78EB33-60F9-9B58-E084-27E3A6E23CF6}"/>
              </a:ext>
            </a:extLst>
          </p:cNvPr>
          <p:cNvSpPr/>
          <p:nvPr/>
        </p:nvSpPr>
        <p:spPr>
          <a:xfrm>
            <a:off x="8191500" y="3695700"/>
            <a:ext cx="1905000" cy="190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C9E742A-B9F9-88FD-11ED-A2F3F00BF039}"/>
              </a:ext>
            </a:extLst>
          </p:cNvPr>
          <p:cNvSpPr txBox="1"/>
          <p:nvPr/>
        </p:nvSpPr>
        <p:spPr>
          <a:xfrm>
            <a:off x="6450106" y="4223742"/>
            <a:ext cx="5334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1" kern="0" spc="-300" dirty="0">
                <a:solidFill>
                  <a:srgbClr val="2FA59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05620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6" name="Object 37">
            <a:extLst>
              <a:ext uri="{FF2B5EF4-FFF2-40B4-BE49-F238E27FC236}">
                <a16:creationId xmlns:a16="http://schemas.microsoft.com/office/drawing/2014/main" id="{EB529CA2-1C93-947D-1844-C5C2C0D1622B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데이터 선정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A749D-D89D-5727-772A-8F4FDBB7D41D}"/>
              </a:ext>
            </a:extLst>
          </p:cNvPr>
          <p:cNvSpPr txBox="1"/>
          <p:nvPr/>
        </p:nvSpPr>
        <p:spPr>
          <a:xfrm>
            <a:off x="826559" y="2151836"/>
            <a:ext cx="9144000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부안 봉덕 고령자복지주택 인근 인프라</a:t>
            </a:r>
            <a:endParaRPr lang="en-US" altLang="ko-KR" sz="2200" dirty="0">
              <a:solidFill>
                <a:srgbClr val="4949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D03D7D-F86F-C607-E612-F5A9C1B7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019490"/>
            <a:ext cx="8053918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4E1571F0-F29E-1F30-7F3A-0766D2F5CE35}"/>
              </a:ext>
            </a:extLst>
          </p:cNvPr>
          <p:cNvGrpSpPr/>
          <p:nvPr/>
        </p:nvGrpSpPr>
        <p:grpSpPr>
          <a:xfrm>
            <a:off x="-1" y="8766237"/>
            <a:ext cx="18288000" cy="1592681"/>
            <a:chOff x="-419246" y="8694319"/>
            <a:chExt cx="19160701" cy="1885874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E9E1A48D-188F-E894-C14D-6ED109F25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CF0C8C7-9515-FA8D-DEB3-2F0310D949C2}"/>
              </a:ext>
            </a:extLst>
          </p:cNvPr>
          <p:cNvSpPr txBox="1"/>
          <p:nvPr/>
        </p:nvSpPr>
        <p:spPr>
          <a:xfrm>
            <a:off x="3962398" y="8931593"/>
            <a:ext cx="10363201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카테고리로 나누어 수집 데이터 선정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교통시설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공공시설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교육시설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문화시설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의료시설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유통시설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928BBE6-BED5-11C6-CDC7-70A07A1B7046}"/>
              </a:ext>
            </a:extLst>
          </p:cNvPr>
          <p:cNvSpPr txBox="1"/>
          <p:nvPr/>
        </p:nvSpPr>
        <p:spPr>
          <a:xfrm>
            <a:off x="4244960" y="8417345"/>
            <a:ext cx="14043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한국주택공사 </a:t>
            </a:r>
            <a:r>
              <a:rPr lang="ko-KR" altLang="en-US" sz="16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초고령사회 선제적 대응을 위한 한국판 은퇴자복합단지</a:t>
            </a:r>
            <a:r>
              <a:rPr lang="en-US" altLang="ko-KR" sz="16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(K-CCRC) </a:t>
            </a:r>
            <a:r>
              <a:rPr lang="ko-KR" altLang="en-US" sz="16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조성에 관한 기초연구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DE3F5-66E4-3867-88AE-65F366A08696}"/>
              </a:ext>
            </a:extLst>
          </p:cNvPr>
          <p:cNvSpPr txBox="1"/>
          <p:nvPr/>
        </p:nvSpPr>
        <p:spPr>
          <a:xfrm>
            <a:off x="10300446" y="5213052"/>
            <a:ext cx="6615954" cy="1225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rgbClr val="74747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K-CCRC </a:t>
            </a:r>
            <a:r>
              <a:rPr lang="ko-KR" altLang="en-US" sz="2600" dirty="0">
                <a:solidFill>
                  <a:srgbClr val="74747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입지 선정을 위한</a:t>
            </a:r>
            <a:endParaRPr lang="en-US" altLang="ko-KR" sz="2600" dirty="0">
              <a:solidFill>
                <a:srgbClr val="74747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dirty="0">
                <a:solidFill>
                  <a:srgbClr val="74747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 고령자복지주택 인프라 확인</a:t>
            </a:r>
            <a:endParaRPr lang="en-US" altLang="ko-KR" sz="2600" dirty="0">
              <a:solidFill>
                <a:srgbClr val="74747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AF6FB1-97D7-D1D5-9446-243C46BD0F03}"/>
              </a:ext>
            </a:extLst>
          </p:cNvPr>
          <p:cNvSpPr txBox="1"/>
          <p:nvPr/>
        </p:nvSpPr>
        <p:spPr>
          <a:xfrm>
            <a:off x="10300446" y="3436378"/>
            <a:ext cx="6615954" cy="62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rgbClr val="74747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&lt;LH </a:t>
            </a:r>
            <a:r>
              <a:rPr lang="ko-KR" altLang="en-US" sz="2600" dirty="0">
                <a:solidFill>
                  <a:srgbClr val="74747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한국주택공사 연구 보고서</a:t>
            </a:r>
            <a:r>
              <a:rPr lang="en-US" altLang="ko-KR" sz="2600" dirty="0">
                <a:solidFill>
                  <a:srgbClr val="74747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2625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6" name="Object 37">
            <a:extLst>
              <a:ext uri="{FF2B5EF4-FFF2-40B4-BE49-F238E27FC236}">
                <a16:creationId xmlns:a16="http://schemas.microsoft.com/office/drawing/2014/main" id="{EB529CA2-1C93-947D-1844-C5C2C0D1622B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데이터 정의 및 활용 방안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7422A08-CA5C-449B-B4C7-7CD58FC00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32889"/>
              </p:ext>
            </p:extLst>
          </p:nvPr>
        </p:nvGraphicFramePr>
        <p:xfrm>
          <a:off x="740780" y="1847932"/>
          <a:ext cx="16806439" cy="7806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039">
                  <a:extLst>
                    <a:ext uri="{9D8B030D-6E8A-4147-A177-3AD203B41FA5}">
                      <a16:colId xmlns:a16="http://schemas.microsoft.com/office/drawing/2014/main" val="2772302680"/>
                    </a:ext>
                  </a:extLst>
                </a:gridCol>
                <a:gridCol w="8153400">
                  <a:extLst>
                    <a:ext uri="{9D8B030D-6E8A-4147-A177-3AD203B41FA5}">
                      <a16:colId xmlns:a16="http://schemas.microsoft.com/office/drawing/2014/main" val="401150193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014582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855331927"/>
                    </a:ext>
                  </a:extLst>
                </a:gridCol>
              </a:tblGrid>
              <a:tr h="547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활용 목적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데이터명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활용 방안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기관명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426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법정동코드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행정동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_20220701.xlsx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법정동코드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dirty="0" err="1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에스나인에스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961216"/>
                  </a:ext>
                </a:extLst>
              </a:tr>
              <a:tr h="4269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공공시설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행정안전부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_</a:t>
                      </a:r>
                      <a:r>
                        <a:rPr lang="ko-KR" altLang="en-US" sz="1800" b="0" i="0" u="none" strike="noStrike" dirty="0" err="1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읍면동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하부행정기관 현황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_20211231.csv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주민센터 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행정안전부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32339"/>
                  </a:ext>
                </a:extLst>
              </a:tr>
              <a:tr h="4269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과학기술정보통신부 우정사업본부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_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전국 우체국 현황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_20210630.csv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우체국 수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과학기술정보통신부 우정사업본부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65836"/>
                  </a:ext>
                </a:extLst>
              </a:tr>
              <a:tr h="42699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교육시설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 err="1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전국초중등학교위치표준데이터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.csv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초중고 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한국교원대학교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953222"/>
                  </a:ext>
                </a:extLst>
              </a:tr>
              <a:tr h="4269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 err="1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학교개황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(20220310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기준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).</a:t>
                      </a:r>
                      <a:r>
                        <a:rPr lang="en-US" altLang="ko-KR" sz="1800" b="0" i="0" u="none" strike="noStrike" dirty="0" err="1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xls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대학교 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교육부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38489"/>
                  </a:ext>
                </a:extLst>
              </a:tr>
              <a:tr h="426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교통시설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한국교통안전공단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_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전국 지역별 대중교통 서비스별 만족도 현황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_20201231.csv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대중교통 만족도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한국교통안전공단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479880"/>
                  </a:ext>
                </a:extLst>
              </a:tr>
              <a:tr h="42699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문화시설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 err="1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공공문화역세권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(KC_612_PBL_CLT_STATN_BIZAEA_2021.csv)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문화시설 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한국문화정보원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68186"/>
                  </a:ext>
                </a:extLst>
              </a:tr>
              <a:tr h="4269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공공도서관 통계데이터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_20228522141.xlsx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도서관 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국가도서관통계시스템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769423"/>
                  </a:ext>
                </a:extLst>
              </a:tr>
              <a:tr h="4269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국립도서관 통계데이터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_20228522125.xlsx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882040"/>
                  </a:ext>
                </a:extLst>
              </a:tr>
              <a:tr h="4269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작은도서관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통계데이터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_202285221459.xlsx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34276"/>
                  </a:ext>
                </a:extLst>
              </a:tr>
              <a:tr h="426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유통시설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[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가공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] fulldata_08_25_01_P_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대규모점포 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영업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,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정상 점포만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).csv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유통시설 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지방행정데이터개방시스템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011844"/>
                  </a:ext>
                </a:extLst>
              </a:tr>
              <a:tr h="42699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의료시설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병원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·</a:t>
                      </a:r>
                      <a:r>
                        <a:rPr lang="ko-KR" altLang="en-US" sz="1800" b="0" i="0" u="none" strike="noStrike" dirty="0" err="1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약국찾기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상급종합병원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).</a:t>
                      </a:r>
                      <a:r>
                        <a:rPr lang="en-US" altLang="ko-KR" sz="1800" b="0" i="0" u="none" strike="noStrike" dirty="0" err="1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xls</a:t>
                      </a:r>
                      <a:endParaRPr lang="en-US" altLang="ko-KR" sz="1800" b="0" i="0" u="none" strike="noStrike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상급종합병원 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건강보험심사평가원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45231"/>
                  </a:ext>
                </a:extLst>
              </a:tr>
              <a:tr h="42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병원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·</a:t>
                      </a:r>
                      <a:r>
                        <a:rPr lang="ko-KR" altLang="en-US" sz="1800" b="0" i="0" u="none" strike="noStrike" dirty="0" err="1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약국찾기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종합병원</a:t>
                      </a:r>
                      <a:r>
                        <a:rPr lang="en-US" altLang="ko-KR" sz="1800" b="0" i="0" u="none" strike="noStrike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).</a:t>
                      </a:r>
                      <a:r>
                        <a:rPr lang="en-US" altLang="ko-KR" sz="1800" b="0" i="0" u="none" strike="noStrike" dirty="0" err="1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xls</a:t>
                      </a:r>
                      <a:endParaRPr lang="en-US" altLang="ko-KR" sz="1800" b="0" i="0" u="none" strike="noStrike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종합병원 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647426"/>
                  </a:ext>
                </a:extLst>
              </a:tr>
              <a:tr h="42699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노인주거시설 세대 수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노인복지주택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.csv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노인주거시설 세대 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대한건축학회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50516"/>
                  </a:ext>
                </a:extLst>
              </a:tr>
              <a:tr h="42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고령자복지주택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.csv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노인주거시설 세대 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41712"/>
                  </a:ext>
                </a:extLst>
              </a:tr>
              <a:tr h="4269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웰플러스주택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.csv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066469"/>
                  </a:ext>
                </a:extLst>
              </a:tr>
              <a:tr h="42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그 외 고령친화주택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.csv</a:t>
                      </a:r>
                      <a:endParaRPr lang="ko-KR" altLang="en-US" sz="1800" dirty="0">
                        <a:solidFill>
                          <a:srgbClr val="494949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286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829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71092C4F-0A49-1CD7-D0E0-88FC989F4396}"/>
              </a:ext>
            </a:extLst>
          </p:cNvPr>
          <p:cNvGrpSpPr/>
          <p:nvPr/>
        </p:nvGrpSpPr>
        <p:grpSpPr>
          <a:xfrm>
            <a:off x="-1" y="0"/>
            <a:ext cx="18288001" cy="10287000"/>
            <a:chOff x="-357581" y="-357971"/>
            <a:chExt cx="9398851" cy="1093816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DBF50176-F4C2-2C5D-4535-BCAB3233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sp>
        <p:nvSpPr>
          <p:cNvPr id="10" name="Object 12">
            <a:extLst>
              <a:ext uri="{FF2B5EF4-FFF2-40B4-BE49-F238E27FC236}">
                <a16:creationId xmlns:a16="http://schemas.microsoft.com/office/drawing/2014/main" id="{4160B7F8-C293-7154-8B29-E59ACBBC9A48}"/>
              </a:ext>
            </a:extLst>
          </p:cNvPr>
          <p:cNvSpPr txBox="1"/>
          <p:nvPr/>
        </p:nvSpPr>
        <p:spPr>
          <a:xfrm>
            <a:off x="6477000" y="6109037"/>
            <a:ext cx="5334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분석 과정</a:t>
            </a:r>
            <a:endParaRPr lang="en-US" altLang="ko-KR" sz="6000" kern="0" spc="-3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8 Heavy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A78EB33-60F9-9B58-E084-27E3A6E23CF6}"/>
              </a:ext>
            </a:extLst>
          </p:cNvPr>
          <p:cNvSpPr/>
          <p:nvPr/>
        </p:nvSpPr>
        <p:spPr>
          <a:xfrm>
            <a:off x="8191500" y="3695700"/>
            <a:ext cx="1905000" cy="190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C9E742A-B9F9-88FD-11ED-A2F3F00BF039}"/>
              </a:ext>
            </a:extLst>
          </p:cNvPr>
          <p:cNvSpPr txBox="1"/>
          <p:nvPr/>
        </p:nvSpPr>
        <p:spPr>
          <a:xfrm>
            <a:off x="6450106" y="4223742"/>
            <a:ext cx="5334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1" kern="0" spc="-300" dirty="0">
                <a:solidFill>
                  <a:srgbClr val="2FA59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7414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 descr="호텔급 시니어 서비스 제공' 롯데, 부산 이어 서울 마곡에 실버타운 설립">
            <a:extLst>
              <a:ext uri="{FF2B5EF4-FFF2-40B4-BE49-F238E27FC236}">
                <a16:creationId xmlns:a16="http://schemas.microsoft.com/office/drawing/2014/main" id="{4ECE0824-A84D-6436-650F-F3CFFFD53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" b="5486"/>
          <a:stretch/>
        </p:blipFill>
        <p:spPr bwMode="auto">
          <a:xfrm>
            <a:off x="-2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EB8EC2-5E09-F9E8-24D2-FB1734CDA79B}"/>
              </a:ext>
            </a:extLst>
          </p:cNvPr>
          <p:cNvSpPr/>
          <p:nvPr/>
        </p:nvSpPr>
        <p:spPr>
          <a:xfrm>
            <a:off x="-2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8" name="그룹 1018"/>
          <p:cNvGrpSpPr/>
          <p:nvPr/>
        </p:nvGrpSpPr>
        <p:grpSpPr>
          <a:xfrm>
            <a:off x="2189582" y="2400300"/>
            <a:ext cx="1759388" cy="1759388"/>
            <a:chOff x="10119074" y="3139478"/>
            <a:chExt cx="1759388" cy="175938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9074" y="3139478"/>
              <a:ext cx="1759388" cy="1759388"/>
            </a:xfrm>
            <a:prstGeom prst="rect">
              <a:avLst/>
            </a:prstGeom>
          </p:spPr>
        </p:pic>
      </p:grpSp>
      <p:sp>
        <p:nvSpPr>
          <p:cNvPr id="5" name="Object 38">
            <a:extLst>
              <a:ext uri="{FF2B5EF4-FFF2-40B4-BE49-F238E27FC236}">
                <a16:creationId xmlns:a16="http://schemas.microsoft.com/office/drawing/2014/main" id="{C1657336-6A69-5B1C-2A97-EA7979CA2FDA}"/>
              </a:ext>
            </a:extLst>
          </p:cNvPr>
          <p:cNvSpPr txBox="1"/>
          <p:nvPr/>
        </p:nvSpPr>
        <p:spPr>
          <a:xfrm>
            <a:off x="1954267" y="4614493"/>
            <a:ext cx="223001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000" kern="0" spc="-1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3 Light" pitchFamily="34" charset="0"/>
              </a:rPr>
              <a:t>1. </a:t>
            </a:r>
            <a:r>
              <a:rPr lang="ko-KR" altLang="en-US" sz="3000" kern="0" spc="-1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3 Light" pitchFamily="34" charset="0"/>
              </a:rPr>
              <a:t>분석 배경</a:t>
            </a:r>
            <a:endParaRPr lang="en-US" altLang="ko-KR" sz="3000" kern="0" spc="-1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S-Core Dream 3 Light" pitchFamily="34" charset="0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8264306" y="2406350"/>
            <a:ext cx="1759388" cy="1759388"/>
            <a:chOff x="10119074" y="5407920"/>
            <a:chExt cx="1759388" cy="175938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9074" y="5407920"/>
              <a:ext cx="1759388" cy="1759388"/>
            </a:xfrm>
            <a:prstGeom prst="rect">
              <a:avLst/>
            </a:prstGeom>
          </p:spPr>
        </p:pic>
      </p:grpSp>
      <p:sp>
        <p:nvSpPr>
          <p:cNvPr id="7" name="Object 38">
            <a:extLst>
              <a:ext uri="{FF2B5EF4-FFF2-40B4-BE49-F238E27FC236}">
                <a16:creationId xmlns:a16="http://schemas.microsoft.com/office/drawing/2014/main" id="{CDDB4BD9-5C9E-7469-4836-1C0A6C67DD6C}"/>
              </a:ext>
            </a:extLst>
          </p:cNvPr>
          <p:cNvSpPr txBox="1"/>
          <p:nvPr/>
        </p:nvSpPr>
        <p:spPr>
          <a:xfrm>
            <a:off x="7388899" y="4614493"/>
            <a:ext cx="351019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000" kern="0" spc="-1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3 Light" pitchFamily="34" charset="0"/>
              </a:rPr>
              <a:t>2. </a:t>
            </a:r>
            <a:r>
              <a:rPr lang="ko-KR" altLang="en-US" sz="3000" kern="0" spc="-1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3 Light" pitchFamily="34" charset="0"/>
              </a:rPr>
              <a:t>데이터 정의</a:t>
            </a:r>
            <a:endParaRPr lang="en-US" altLang="ko-KR" sz="3000" kern="0" spc="-1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S-Core Dream 3 Light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7C4DE0-EEBF-5A2F-19C9-A0FC0B0A527B}"/>
              </a:ext>
            </a:extLst>
          </p:cNvPr>
          <p:cNvGrpSpPr/>
          <p:nvPr/>
        </p:nvGrpSpPr>
        <p:grpSpPr>
          <a:xfrm>
            <a:off x="13754100" y="2400300"/>
            <a:ext cx="2929248" cy="2768191"/>
            <a:chOff x="13754100" y="2019300"/>
            <a:chExt cx="2929248" cy="276819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339030" y="2019300"/>
              <a:ext cx="1759388" cy="1759388"/>
              <a:chOff x="10119074" y="7676363"/>
              <a:chExt cx="1759388" cy="175938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19074" y="7676363"/>
                <a:ext cx="1759388" cy="17593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781789" y="2427491"/>
              <a:ext cx="873871" cy="960703"/>
              <a:chOff x="10561833" y="8084554"/>
              <a:chExt cx="873871" cy="96070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561833" y="8084554"/>
                <a:ext cx="873871" cy="960703"/>
              </a:xfrm>
              <a:prstGeom prst="rect">
                <a:avLst/>
              </a:prstGeom>
            </p:spPr>
          </p:pic>
        </p:grpSp>
        <p:sp>
          <p:nvSpPr>
            <p:cNvPr id="8" name="Object 38">
              <a:extLst>
                <a:ext uri="{FF2B5EF4-FFF2-40B4-BE49-F238E27FC236}">
                  <a16:creationId xmlns:a16="http://schemas.microsoft.com/office/drawing/2014/main" id="{77FE6EC5-5174-988C-627A-084E93E908A9}"/>
                </a:ext>
              </a:extLst>
            </p:cNvPr>
            <p:cNvSpPr txBox="1"/>
            <p:nvPr/>
          </p:nvSpPr>
          <p:spPr>
            <a:xfrm>
              <a:off x="13754100" y="4233493"/>
              <a:ext cx="2929248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000" kern="0" spc="-100" dirty="0">
                  <a:solidFill>
                    <a:schemeClr val="bg1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3 Light" pitchFamily="34" charset="0"/>
                </a:rPr>
                <a:t>3. </a:t>
              </a:r>
              <a:r>
                <a:rPr lang="ko-KR" altLang="en-US" sz="3000" kern="0" spc="-100" dirty="0">
                  <a:solidFill>
                    <a:schemeClr val="bg1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3 Light" pitchFamily="34" charset="0"/>
                </a:rPr>
                <a:t>분석 과정</a:t>
              </a:r>
              <a:endParaRPr lang="en-US" altLang="ko-KR" sz="3000" kern="0" spc="-1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3 Light" pitchFamily="34" charset="0"/>
              </a:endParaRPr>
            </a:p>
          </p:txBody>
        </p:sp>
      </p:grpSp>
      <p:sp>
        <p:nvSpPr>
          <p:cNvPr id="10" name="Object 12">
            <a:extLst>
              <a:ext uri="{FF2B5EF4-FFF2-40B4-BE49-F238E27FC236}">
                <a16:creationId xmlns:a16="http://schemas.microsoft.com/office/drawing/2014/main" id="{4160B7F8-C293-7154-8B29-E59ACBBC9A48}"/>
              </a:ext>
            </a:extLst>
          </p:cNvPr>
          <p:cNvSpPr txBox="1"/>
          <p:nvPr/>
        </p:nvSpPr>
        <p:spPr>
          <a:xfrm>
            <a:off x="7047927" y="647700"/>
            <a:ext cx="419214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8 Heavy" pitchFamily="34" charset="0"/>
              </a:rPr>
              <a:t>목차</a:t>
            </a:r>
            <a:endParaRPr lang="en-US" altLang="ko-KR" sz="6000" kern="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-Core Dream 6 Bold" panose="020B0703030302020204" pitchFamily="34" charset="-127"/>
              <a:ea typeface="S-Core Dream 6 Bold" panose="020B0703030302020204" pitchFamily="34" charset="-127"/>
              <a:cs typeface="S-Core Dream 8 Heavy" pitchFamily="34" charset="0"/>
            </a:endParaRPr>
          </a:p>
        </p:txBody>
      </p:sp>
      <p:grpSp>
        <p:nvGrpSpPr>
          <p:cNvPr id="6" name="그룹 1018">
            <a:extLst>
              <a:ext uri="{FF2B5EF4-FFF2-40B4-BE49-F238E27FC236}">
                <a16:creationId xmlns:a16="http://schemas.microsoft.com/office/drawing/2014/main" id="{F8301EF4-C9A5-7184-7D1A-6217BF23B04E}"/>
              </a:ext>
            </a:extLst>
          </p:cNvPr>
          <p:cNvGrpSpPr/>
          <p:nvPr/>
        </p:nvGrpSpPr>
        <p:grpSpPr>
          <a:xfrm>
            <a:off x="4770730" y="6323920"/>
            <a:ext cx="1759388" cy="1759388"/>
            <a:chOff x="10119074" y="3139478"/>
            <a:chExt cx="1759388" cy="1759388"/>
          </a:xfrm>
        </p:grpSpPr>
        <p:pic>
          <p:nvPicPr>
            <p:cNvPr id="14" name="Object 72">
              <a:extLst>
                <a:ext uri="{FF2B5EF4-FFF2-40B4-BE49-F238E27FC236}">
                  <a16:creationId xmlns:a16="http://schemas.microsoft.com/office/drawing/2014/main" id="{5FD7E464-2EA9-51C0-6C6A-73FC58E7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9074" y="3139478"/>
              <a:ext cx="1759388" cy="1759388"/>
            </a:xfrm>
            <a:prstGeom prst="rect">
              <a:avLst/>
            </a:prstGeom>
          </p:spPr>
        </p:pic>
      </p:grpSp>
      <p:sp>
        <p:nvSpPr>
          <p:cNvPr id="12" name="Object 38">
            <a:extLst>
              <a:ext uri="{FF2B5EF4-FFF2-40B4-BE49-F238E27FC236}">
                <a16:creationId xmlns:a16="http://schemas.microsoft.com/office/drawing/2014/main" id="{ED73F5CD-564C-4F7C-7D83-7125D8E9FCD2}"/>
              </a:ext>
            </a:extLst>
          </p:cNvPr>
          <p:cNvSpPr txBox="1"/>
          <p:nvPr/>
        </p:nvSpPr>
        <p:spPr>
          <a:xfrm>
            <a:off x="4535415" y="8538113"/>
            <a:ext cx="223001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000" kern="0" spc="-1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3 Light" pitchFamily="34" charset="0"/>
              </a:rPr>
              <a:t>4. </a:t>
            </a:r>
            <a:r>
              <a:rPr lang="ko-KR" altLang="en-US" sz="3000" kern="0" spc="-1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3 Light" pitchFamily="34" charset="0"/>
              </a:rPr>
              <a:t>분석 결과</a:t>
            </a:r>
            <a:endParaRPr lang="en-US" altLang="ko-KR" sz="3000" kern="0" spc="-1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S-Core Dream 3 Light" pitchFamily="34" charset="0"/>
            </a:endParaRPr>
          </a:p>
        </p:txBody>
      </p:sp>
      <p:grpSp>
        <p:nvGrpSpPr>
          <p:cNvPr id="16" name="그룹 1018">
            <a:extLst>
              <a:ext uri="{FF2B5EF4-FFF2-40B4-BE49-F238E27FC236}">
                <a16:creationId xmlns:a16="http://schemas.microsoft.com/office/drawing/2014/main" id="{AA60EEF4-DA55-D44F-5403-C8F4D1C2ED15}"/>
              </a:ext>
            </a:extLst>
          </p:cNvPr>
          <p:cNvGrpSpPr/>
          <p:nvPr/>
        </p:nvGrpSpPr>
        <p:grpSpPr>
          <a:xfrm>
            <a:off x="11754240" y="6323920"/>
            <a:ext cx="1759388" cy="1759388"/>
            <a:chOff x="10119074" y="3139478"/>
            <a:chExt cx="1759388" cy="1759388"/>
          </a:xfrm>
        </p:grpSpPr>
        <p:pic>
          <p:nvPicPr>
            <p:cNvPr id="20" name="Object 72">
              <a:extLst>
                <a:ext uri="{FF2B5EF4-FFF2-40B4-BE49-F238E27FC236}">
                  <a16:creationId xmlns:a16="http://schemas.microsoft.com/office/drawing/2014/main" id="{E98A8D78-424A-CBEA-7FD1-4B163F2E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9074" y="3139478"/>
              <a:ext cx="1759388" cy="1759388"/>
            </a:xfrm>
            <a:prstGeom prst="rect">
              <a:avLst/>
            </a:prstGeom>
          </p:spPr>
        </p:pic>
      </p:grpSp>
      <p:sp>
        <p:nvSpPr>
          <p:cNvPr id="18" name="Object 38">
            <a:extLst>
              <a:ext uri="{FF2B5EF4-FFF2-40B4-BE49-F238E27FC236}">
                <a16:creationId xmlns:a16="http://schemas.microsoft.com/office/drawing/2014/main" id="{D5A116CE-2B60-8A55-71E0-C9D38D775924}"/>
              </a:ext>
            </a:extLst>
          </p:cNvPr>
          <p:cNvSpPr txBox="1"/>
          <p:nvPr/>
        </p:nvSpPr>
        <p:spPr>
          <a:xfrm>
            <a:off x="11518925" y="8538113"/>
            <a:ext cx="223001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000" kern="0" spc="-1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3 Light" pitchFamily="34" charset="0"/>
              </a:rPr>
              <a:t>5. </a:t>
            </a:r>
            <a:r>
              <a:rPr lang="ko-KR" altLang="en-US" sz="3000" kern="0" spc="-1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3 Light" pitchFamily="34" charset="0"/>
              </a:rPr>
              <a:t>결론</a:t>
            </a:r>
            <a:endParaRPr lang="en-US" altLang="ko-KR" sz="3000" kern="0" spc="-1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S-Core Dream 3 Light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2F23F45-3028-50ED-ABC7-DEA0D2F944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6736013"/>
            <a:ext cx="1060698" cy="106069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94EFEC7-AEF1-0A84-A0F3-18783EE22E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847" y="6684527"/>
            <a:ext cx="1038174" cy="103817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23E9D7-0217-43E6-6C63-783CA484E9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264" y="2817040"/>
            <a:ext cx="1093471" cy="10934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667E11-28A9-6DDD-315F-526984A0E6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76" y="270849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66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6" name="Object 37">
            <a:extLst>
              <a:ext uri="{FF2B5EF4-FFF2-40B4-BE49-F238E27FC236}">
                <a16:creationId xmlns:a16="http://schemas.microsoft.com/office/drawing/2014/main" id="{EB529CA2-1C93-947D-1844-C5C2C0D1622B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분석 과정 로드맵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772F17F-6D92-E695-8C64-C03C7726A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9217BED-9E7D-ABC0-2166-67D35DD56D94}"/>
              </a:ext>
            </a:extLst>
          </p:cNvPr>
          <p:cNvSpPr/>
          <p:nvPr/>
        </p:nvSpPr>
        <p:spPr>
          <a:xfrm>
            <a:off x="15009091" y="4738262"/>
            <a:ext cx="2475258" cy="185274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2FA5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최종 입지 선정</a:t>
            </a:r>
          </a:p>
        </p:txBody>
      </p:sp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E4A04F4D-AFDB-ABB0-22C3-A7DA30EE8B8F}"/>
              </a:ext>
            </a:extLst>
          </p:cNvPr>
          <p:cNvGrpSpPr/>
          <p:nvPr/>
        </p:nvGrpSpPr>
        <p:grpSpPr>
          <a:xfrm>
            <a:off x="1238893" y="1714500"/>
            <a:ext cx="12629507" cy="7947672"/>
            <a:chOff x="1238893" y="1891138"/>
            <a:chExt cx="12629507" cy="7947672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01FF524-6771-CC32-4B69-BA9D27793367}"/>
                </a:ext>
              </a:extLst>
            </p:cNvPr>
            <p:cNvGrpSpPr/>
            <p:nvPr/>
          </p:nvGrpSpPr>
          <p:grpSpPr>
            <a:xfrm>
              <a:off x="1238893" y="1891138"/>
              <a:ext cx="12629507" cy="7947672"/>
              <a:chOff x="1056105" y="1795263"/>
              <a:chExt cx="16175789" cy="7947672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0D67761-B0BF-EF3C-0467-D0333B2E874F}"/>
                  </a:ext>
                </a:extLst>
              </p:cNvPr>
              <p:cNvSpPr/>
              <p:nvPr/>
            </p:nvSpPr>
            <p:spPr>
              <a:xfrm>
                <a:off x="1056105" y="1795263"/>
                <a:ext cx="16175789" cy="7947672"/>
              </a:xfrm>
              <a:prstGeom prst="roundRect">
                <a:avLst>
                  <a:gd name="adj" fmla="val 4976"/>
                </a:avLst>
              </a:prstGeom>
              <a:solidFill>
                <a:schemeClr val="tx1">
                  <a:alpha val="10000"/>
                </a:schemeClr>
              </a:solidFill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692F90D0-D84C-1FD8-4E64-C2A89623A5A8}"/>
                  </a:ext>
                </a:extLst>
              </p:cNvPr>
              <p:cNvSpPr/>
              <p:nvPr/>
            </p:nvSpPr>
            <p:spPr>
              <a:xfrm>
                <a:off x="1252623" y="1959099"/>
                <a:ext cx="15782754" cy="7620000"/>
              </a:xfrm>
              <a:prstGeom prst="roundRect">
                <a:avLst>
                  <a:gd name="adj" fmla="val 3961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4615D8-295D-6FF0-90EE-01E9063E6DC6}"/>
                </a:ext>
              </a:extLst>
            </p:cNvPr>
            <p:cNvGrpSpPr/>
            <p:nvPr/>
          </p:nvGrpSpPr>
          <p:grpSpPr>
            <a:xfrm>
              <a:off x="1629157" y="2269091"/>
              <a:ext cx="11858697" cy="6989197"/>
              <a:chOff x="1629157" y="2269091"/>
              <a:chExt cx="11858697" cy="698919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9FCF48ED-AD65-0684-C01B-0777F9108120}"/>
                  </a:ext>
                </a:extLst>
              </p:cNvPr>
              <p:cNvGrpSpPr/>
              <p:nvPr/>
            </p:nvGrpSpPr>
            <p:grpSpPr>
              <a:xfrm>
                <a:off x="4879322" y="2269091"/>
                <a:ext cx="5342481" cy="6987528"/>
                <a:chOff x="4562051" y="2534397"/>
                <a:chExt cx="5342481" cy="6987528"/>
              </a:xfrm>
            </p:grpSpPr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C4D2571E-9546-472A-6A08-A4E5F4C51812}"/>
                    </a:ext>
                  </a:extLst>
                </p:cNvPr>
                <p:cNvSpPr/>
                <p:nvPr/>
              </p:nvSpPr>
              <p:spPr>
                <a:xfrm>
                  <a:off x="4577407" y="2534397"/>
                  <a:ext cx="5327125" cy="932903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rgbClr val="2F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6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데이터 </a:t>
                  </a:r>
                  <a:r>
                    <a:rPr lang="ko-KR" altLang="en-US" sz="2600" dirty="0" err="1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전처리</a:t>
                  </a:r>
                  <a:r>
                    <a:rPr lang="ko-KR" altLang="en-US" sz="26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 </a:t>
                  </a:r>
                  <a:r>
                    <a:rPr lang="en-US" altLang="ko-KR" sz="26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&amp; </a:t>
                  </a:r>
                  <a:r>
                    <a:rPr lang="ko-KR" altLang="en-US" sz="26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모델 구축</a:t>
                  </a:r>
                </a:p>
              </p:txBody>
            </p: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0EB743C9-568F-85BE-F205-6CAFE15F0537}"/>
                    </a:ext>
                  </a:extLst>
                </p:cNvPr>
                <p:cNvGrpSpPr/>
                <p:nvPr/>
              </p:nvGrpSpPr>
              <p:grpSpPr>
                <a:xfrm>
                  <a:off x="7403970" y="7751156"/>
                  <a:ext cx="2481354" cy="1770769"/>
                  <a:chOff x="10217233" y="3734596"/>
                  <a:chExt cx="2481354" cy="1770769"/>
                </a:xfrm>
              </p:grpSpPr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49508249-A3FB-B14D-F0C9-3DB9C20A634C}"/>
                      </a:ext>
                    </a:extLst>
                  </p:cNvPr>
                  <p:cNvSpPr/>
                  <p:nvPr/>
                </p:nvSpPr>
                <p:spPr>
                  <a:xfrm>
                    <a:off x="10217233" y="3734596"/>
                    <a:ext cx="2475258" cy="76546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4949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 err="1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statsmodels</a:t>
                    </a:r>
                    <a:endPara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endParaRPr>
                  </a:p>
                </p:txBody>
              </p:sp>
              <p:sp>
                <p:nvSpPr>
                  <p:cNvPr id="38" name="사각형: 둥근 모서리 37">
                    <a:extLst>
                      <a:ext uri="{FF2B5EF4-FFF2-40B4-BE49-F238E27FC236}">
                        <a16:creationId xmlns:a16="http://schemas.microsoft.com/office/drawing/2014/main" id="{44F63794-6E83-E542-1AD7-D62406AB669B}"/>
                      </a:ext>
                    </a:extLst>
                  </p:cNvPr>
                  <p:cNvSpPr/>
                  <p:nvPr/>
                </p:nvSpPr>
                <p:spPr>
                  <a:xfrm>
                    <a:off x="10223329" y="4739904"/>
                    <a:ext cx="2475258" cy="76546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OLS</a:t>
                    </a:r>
                    <a:endPara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endParaRPr>
                  </a:p>
                </p:txBody>
              </p:sp>
            </p:grp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76B31A8-BB1A-3717-DABF-6FE62AB3C698}"/>
                    </a:ext>
                  </a:extLst>
                </p:cNvPr>
                <p:cNvGrpSpPr/>
                <p:nvPr/>
              </p:nvGrpSpPr>
              <p:grpSpPr>
                <a:xfrm>
                  <a:off x="4562051" y="3739975"/>
                  <a:ext cx="2490614" cy="4827338"/>
                  <a:chOff x="4562051" y="3739975"/>
                  <a:chExt cx="2490614" cy="4827338"/>
                </a:xfrm>
              </p:grpSpPr>
              <p:sp>
                <p:nvSpPr>
                  <p:cNvPr id="22" name="사각형: 둥근 모서리 21">
                    <a:extLst>
                      <a:ext uri="{FF2B5EF4-FFF2-40B4-BE49-F238E27FC236}">
                        <a16:creationId xmlns:a16="http://schemas.microsoft.com/office/drawing/2014/main" id="{02C372DD-68B5-F0D7-411A-E619E2E647EF}"/>
                      </a:ext>
                    </a:extLst>
                  </p:cNvPr>
                  <p:cNvSpPr/>
                  <p:nvPr/>
                </p:nvSpPr>
                <p:spPr>
                  <a:xfrm>
                    <a:off x="4577407" y="3739975"/>
                    <a:ext cx="2475258" cy="76546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4949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Scale </a:t>
                    </a:r>
                    <a:r>
                      <a:rPr lang="ko-KR" altLang="en-US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변환</a:t>
                    </a:r>
                  </a:p>
                </p:txBody>
              </p:sp>
              <p:sp>
                <p:nvSpPr>
                  <p:cNvPr id="23" name="사각형: 둥근 모서리 22">
                    <a:extLst>
                      <a:ext uri="{FF2B5EF4-FFF2-40B4-BE49-F238E27FC236}">
                        <a16:creationId xmlns:a16="http://schemas.microsoft.com/office/drawing/2014/main" id="{2C59EDD8-30E2-90B4-3EE9-55F6E2D67A84}"/>
                      </a:ext>
                    </a:extLst>
                  </p:cNvPr>
                  <p:cNvSpPr/>
                  <p:nvPr/>
                </p:nvSpPr>
                <p:spPr>
                  <a:xfrm>
                    <a:off x="4577407" y="6793946"/>
                    <a:ext cx="2475258" cy="76546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Log </a:t>
                    </a:r>
                    <a:r>
                      <a:rPr lang="ko-KR" altLang="en-US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변환</a:t>
                    </a:r>
                  </a:p>
                </p:txBody>
              </p:sp>
              <p:sp>
                <p:nvSpPr>
                  <p:cNvPr id="24" name="사각형: 둥근 모서리 23">
                    <a:extLst>
                      <a:ext uri="{FF2B5EF4-FFF2-40B4-BE49-F238E27FC236}">
                        <a16:creationId xmlns:a16="http://schemas.microsoft.com/office/drawing/2014/main" id="{A07EE0C2-22B9-AA34-D049-576F3F8C6947}"/>
                      </a:ext>
                    </a:extLst>
                  </p:cNvPr>
                  <p:cNvSpPr/>
                  <p:nvPr/>
                </p:nvSpPr>
                <p:spPr>
                  <a:xfrm>
                    <a:off x="4577407" y="5786040"/>
                    <a:ext cx="2475258" cy="76546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Min-Max</a:t>
                    </a:r>
                    <a:endPara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endParaRPr>
                  </a:p>
                </p:txBody>
              </p:sp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2DB4A81B-7CBD-9214-C660-1B23AA7A6565}"/>
                      </a:ext>
                    </a:extLst>
                  </p:cNvPr>
                  <p:cNvSpPr/>
                  <p:nvPr/>
                </p:nvSpPr>
                <p:spPr>
                  <a:xfrm>
                    <a:off x="4577407" y="4745501"/>
                    <a:ext cx="2475258" cy="76546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Standard</a:t>
                    </a:r>
                    <a:endPara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endParaRPr>
                  </a:p>
                </p:txBody>
              </p:sp>
              <p:sp>
                <p:nvSpPr>
                  <p:cNvPr id="10" name="사각형: 둥근 모서리 9">
                    <a:extLst>
                      <a:ext uri="{FF2B5EF4-FFF2-40B4-BE49-F238E27FC236}">
                        <a16:creationId xmlns:a16="http://schemas.microsoft.com/office/drawing/2014/main" id="{2A47DB6F-283F-4CD8-1081-5EBD1BC81E2C}"/>
                      </a:ext>
                    </a:extLst>
                  </p:cNvPr>
                  <p:cNvSpPr/>
                  <p:nvPr/>
                </p:nvSpPr>
                <p:spPr>
                  <a:xfrm>
                    <a:off x="4562051" y="7801852"/>
                    <a:ext cx="2475258" cy="76546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4949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PCA</a:t>
                    </a:r>
                    <a:endPara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endParaRPr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CA2D463C-0CF6-BDF9-130D-5241329B23D3}"/>
                    </a:ext>
                  </a:extLst>
                </p:cNvPr>
                <p:cNvGrpSpPr/>
                <p:nvPr/>
              </p:nvGrpSpPr>
              <p:grpSpPr>
                <a:xfrm>
                  <a:off x="7410066" y="3740758"/>
                  <a:ext cx="2494466" cy="3777129"/>
                  <a:chOff x="7410066" y="3740758"/>
                  <a:chExt cx="2494466" cy="3777129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9AC99499-DAB4-16E5-0A8A-9FBB0434597E}"/>
                      </a:ext>
                    </a:extLst>
                  </p:cNvPr>
                  <p:cNvSpPr/>
                  <p:nvPr/>
                </p:nvSpPr>
                <p:spPr>
                  <a:xfrm>
                    <a:off x="7410066" y="4745501"/>
                    <a:ext cx="2475258" cy="76546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Linear Regression</a:t>
                    </a:r>
                    <a:endParaRPr lang="ko-KR" altLang="en-US" sz="22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endParaRPr>
                  </a:p>
                </p:txBody>
              </p:sp>
              <p:sp>
                <p:nvSpPr>
                  <p:cNvPr id="11" name="사각형: 둥근 모서리 10">
                    <a:extLst>
                      <a:ext uri="{FF2B5EF4-FFF2-40B4-BE49-F238E27FC236}">
                        <a16:creationId xmlns:a16="http://schemas.microsoft.com/office/drawing/2014/main" id="{AF8CA2DD-1034-F6AD-D1AE-C33B8B5B6C59}"/>
                      </a:ext>
                    </a:extLst>
                  </p:cNvPr>
                  <p:cNvSpPr/>
                  <p:nvPr/>
                </p:nvSpPr>
                <p:spPr>
                  <a:xfrm>
                    <a:off x="7429274" y="5749066"/>
                    <a:ext cx="2475258" cy="76546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Ridge</a:t>
                    </a:r>
                    <a:endPara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endParaRPr>
                  </a:p>
                </p:txBody>
              </p:sp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68CE7DF9-5B0A-13D2-9CDF-CFE741EF2D26}"/>
                      </a:ext>
                    </a:extLst>
                  </p:cNvPr>
                  <p:cNvSpPr/>
                  <p:nvPr/>
                </p:nvSpPr>
                <p:spPr>
                  <a:xfrm>
                    <a:off x="7429274" y="6752426"/>
                    <a:ext cx="2475258" cy="76546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Lasso</a:t>
                    </a:r>
                    <a:endPara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endParaRPr>
                  </a:p>
                </p:txBody>
              </p:sp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7318FBAA-D357-DC54-59DF-FCFB56B7EBE4}"/>
                      </a:ext>
                    </a:extLst>
                  </p:cNvPr>
                  <p:cNvSpPr/>
                  <p:nvPr/>
                </p:nvSpPr>
                <p:spPr>
                  <a:xfrm>
                    <a:off x="7410701" y="3740758"/>
                    <a:ext cx="2475258" cy="76546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4949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 err="1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sklearn</a:t>
                    </a:r>
                    <a:endPara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endParaRPr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FFC84E40-F6BB-9A9C-A20D-0AA50C037726}"/>
                  </a:ext>
                </a:extLst>
              </p:cNvPr>
              <p:cNvGrpSpPr/>
              <p:nvPr/>
            </p:nvGrpSpPr>
            <p:grpSpPr>
              <a:xfrm>
                <a:off x="1629157" y="2273810"/>
                <a:ext cx="2475258" cy="6984478"/>
                <a:chOff x="1711626" y="2171700"/>
                <a:chExt cx="2475258" cy="6984478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4B6BAF01-E4D2-C956-B4FE-E7629CFF6A21}"/>
                    </a:ext>
                  </a:extLst>
                </p:cNvPr>
                <p:cNvSpPr/>
                <p:nvPr/>
              </p:nvSpPr>
              <p:spPr>
                <a:xfrm>
                  <a:off x="1711626" y="2171700"/>
                  <a:ext cx="2475258" cy="932903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rgbClr val="2FA5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6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데이터 수집</a:t>
                  </a:r>
                </a:p>
              </p:txBody>
            </p:sp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86CB94BB-B2A3-AE13-59AB-DCE74B6332C6}"/>
                    </a:ext>
                  </a:extLst>
                </p:cNvPr>
                <p:cNvSpPr/>
                <p:nvPr/>
              </p:nvSpPr>
              <p:spPr>
                <a:xfrm>
                  <a:off x="1711626" y="4418959"/>
                  <a:ext cx="2475258" cy="3458761"/>
                </a:xfrm>
                <a:prstGeom prst="roundRect">
                  <a:avLst>
                    <a:gd name="adj" fmla="val 6497"/>
                  </a:avLst>
                </a:prstGeom>
                <a:solidFill>
                  <a:schemeClr val="bg1"/>
                </a:solidFill>
                <a:ln w="57150">
                  <a:solidFill>
                    <a:srgbClr val="7F7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공공시설</a:t>
                  </a:r>
                  <a:endParaRPr lang="en-US" altLang="ko-KR" sz="2400" dirty="0">
                    <a:solidFill>
                      <a:srgbClr val="49494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교육시설</a:t>
                  </a:r>
                  <a:endParaRPr lang="en-US" altLang="ko-KR" sz="2400" dirty="0">
                    <a:solidFill>
                      <a:srgbClr val="49494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교통시설</a:t>
                  </a:r>
                  <a:endParaRPr lang="en-US" altLang="ko-KR" sz="2400" dirty="0">
                    <a:solidFill>
                      <a:srgbClr val="49494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문화시설</a:t>
                  </a:r>
                  <a:endParaRPr lang="en-US" altLang="ko-KR" sz="2400" dirty="0">
                    <a:solidFill>
                      <a:srgbClr val="49494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유통시설</a:t>
                  </a:r>
                  <a:endParaRPr lang="en-US" altLang="ko-KR" sz="2400" dirty="0">
                    <a:solidFill>
                      <a:srgbClr val="49494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의료시설</a:t>
                  </a: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056F9C18-1AE1-7851-A9CA-57514B6EEE91}"/>
                    </a:ext>
                  </a:extLst>
                </p:cNvPr>
                <p:cNvSpPr/>
                <p:nvPr/>
              </p:nvSpPr>
              <p:spPr>
                <a:xfrm>
                  <a:off x="1711626" y="8115300"/>
                  <a:ext cx="2475258" cy="1040878"/>
                </a:xfrm>
                <a:prstGeom prst="roundRect">
                  <a:avLst>
                    <a:gd name="adj" fmla="val 12554"/>
                  </a:avLst>
                </a:prstGeom>
                <a:solidFill>
                  <a:schemeClr val="bg1"/>
                </a:solidFill>
                <a:ln w="57150">
                  <a:solidFill>
                    <a:srgbClr val="49494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지역코드로 통합</a:t>
                  </a:r>
                  <a:endParaRPr lang="en-US" altLang="ko-KR" sz="2300" dirty="0">
                    <a:solidFill>
                      <a:srgbClr val="49494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  <a:p>
                  <a:pPr algn="ctr"/>
                  <a:r>
                    <a:rPr lang="en-US" altLang="ko-KR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(</a:t>
                  </a:r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시</a:t>
                  </a:r>
                  <a:r>
                    <a:rPr lang="en-US" altLang="ko-KR" sz="2300" b="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·</a:t>
                  </a:r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군</a:t>
                  </a:r>
                  <a:r>
                    <a:rPr lang="en-US" altLang="ko-KR" sz="2300" b="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·</a:t>
                  </a:r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구 단위</a:t>
                  </a:r>
                  <a:r>
                    <a:rPr lang="en-US" altLang="ko-KR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)</a:t>
                  </a:r>
                  <a:endParaRPr lang="ko-KR" altLang="en-US" sz="2300" dirty="0">
                    <a:solidFill>
                      <a:srgbClr val="49494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E9F0A5D2-3C9D-E9B1-794B-570094863A66}"/>
                    </a:ext>
                  </a:extLst>
                </p:cNvPr>
                <p:cNvSpPr/>
                <p:nvPr/>
              </p:nvSpPr>
              <p:spPr>
                <a:xfrm>
                  <a:off x="1711626" y="3373200"/>
                  <a:ext cx="2475258" cy="765461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rgbClr val="49494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지역별 인프라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30354795-C2D1-D820-4FE9-61115A868AEF}"/>
                  </a:ext>
                </a:extLst>
              </p:cNvPr>
              <p:cNvGrpSpPr/>
              <p:nvPr/>
            </p:nvGrpSpPr>
            <p:grpSpPr>
              <a:xfrm>
                <a:off x="10980950" y="2269091"/>
                <a:ext cx="2506904" cy="6032916"/>
                <a:chOff x="10965065" y="2190827"/>
                <a:chExt cx="2506904" cy="6032916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99C09521-42F9-024B-2D0A-36F04AC7392F}"/>
                    </a:ext>
                  </a:extLst>
                </p:cNvPr>
                <p:cNvGrpSpPr/>
                <p:nvPr/>
              </p:nvGrpSpPr>
              <p:grpSpPr>
                <a:xfrm>
                  <a:off x="10996711" y="2190827"/>
                  <a:ext cx="2475258" cy="2288098"/>
                  <a:chOff x="11136152" y="2187461"/>
                  <a:chExt cx="2475258" cy="2288098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F9712988-40F3-A1A3-1F65-DBF213E7D2EC}"/>
                      </a:ext>
                    </a:extLst>
                  </p:cNvPr>
                  <p:cNvSpPr/>
                  <p:nvPr/>
                </p:nvSpPr>
                <p:spPr>
                  <a:xfrm>
                    <a:off x="11136152" y="2187461"/>
                    <a:ext cx="2475258" cy="932903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2FA5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6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세부 입지 선정</a:t>
                    </a: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D04AF46D-B2E9-A9EC-6A9B-68ABF16DF028}"/>
                      </a:ext>
                    </a:extLst>
                  </p:cNvPr>
                  <p:cNvSpPr/>
                  <p:nvPr/>
                </p:nvSpPr>
                <p:spPr>
                  <a:xfrm>
                    <a:off x="11136152" y="3393822"/>
                    <a:ext cx="2475258" cy="1081737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4949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AHP </a:t>
                    </a:r>
                    <a:r>
                      <a:rPr lang="ko-KR" altLang="en-US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분석</a:t>
                    </a:r>
                    <a:endParaRPr lang="en-US" altLang="ko-KR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endParaRPr>
                  </a:p>
                  <a:p>
                    <a:pPr algn="ctr"/>
                    <a:r>
                      <a:rPr lang="en-US" altLang="ko-KR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(</a:t>
                    </a:r>
                    <a:r>
                      <a:rPr lang="ko-KR" altLang="en-US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읍</a:t>
                    </a:r>
                    <a:r>
                      <a:rPr lang="en-US" altLang="ko-KR" sz="2400" b="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·</a:t>
                    </a:r>
                    <a:r>
                      <a:rPr lang="ko-KR" altLang="en-US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면</a:t>
                    </a:r>
                    <a:r>
                      <a:rPr lang="en-US" altLang="ko-KR" sz="2400" b="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·</a:t>
                    </a:r>
                    <a:r>
                      <a:rPr lang="ko-KR" altLang="en-US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동 단위</a:t>
                    </a:r>
                    <a:r>
                      <a:rPr lang="en-US" altLang="ko-KR" sz="24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rPr>
                      <a:t>)</a:t>
                    </a:r>
                    <a:endParaRPr lang="ko-KR" altLang="en-US" sz="24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endParaRPr>
                  </a:p>
                </p:txBody>
              </p:sp>
            </p:grp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D73EC4EA-BC8E-159A-4F60-5AEA36E6BB1D}"/>
                    </a:ext>
                  </a:extLst>
                </p:cNvPr>
                <p:cNvSpPr/>
                <p:nvPr/>
              </p:nvSpPr>
              <p:spPr>
                <a:xfrm>
                  <a:off x="10965065" y="4755955"/>
                  <a:ext cx="2475258" cy="1731165"/>
                </a:xfrm>
                <a:prstGeom prst="roundRect">
                  <a:avLst>
                    <a:gd name="adj" fmla="val 10453"/>
                  </a:avLst>
                </a:prstGeom>
                <a:solidFill>
                  <a:schemeClr val="bg1"/>
                </a:solidFill>
                <a:ln w="57150">
                  <a:solidFill>
                    <a:srgbClr val="7F7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상위 </a:t>
                  </a:r>
                  <a:r>
                    <a:rPr lang="en-US" altLang="ko-KR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3</a:t>
                  </a:r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개 시</a:t>
                  </a:r>
                  <a:r>
                    <a:rPr lang="en-US" altLang="ko-KR" sz="2300" b="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·</a:t>
                  </a:r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군</a:t>
                  </a:r>
                  <a:r>
                    <a:rPr lang="en-US" altLang="ko-KR" sz="2300" b="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·</a:t>
                  </a:r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구별 </a:t>
                  </a:r>
                  <a:r>
                    <a:rPr lang="en-US" altLang="ko-KR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Feature</a:t>
                  </a:r>
                </a:p>
                <a:p>
                  <a:pPr algn="ctr"/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가중치 산정</a:t>
                  </a: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C5F7B976-BAB0-98F4-86BC-218C7D12096A}"/>
                    </a:ext>
                  </a:extLst>
                </p:cNvPr>
                <p:cNvSpPr/>
                <p:nvPr/>
              </p:nvSpPr>
              <p:spPr>
                <a:xfrm>
                  <a:off x="10971406" y="6753232"/>
                  <a:ext cx="2475258" cy="1470511"/>
                </a:xfrm>
                <a:prstGeom prst="roundRect">
                  <a:avLst>
                    <a:gd name="adj" fmla="val 10689"/>
                  </a:avLst>
                </a:prstGeom>
                <a:solidFill>
                  <a:schemeClr val="bg1"/>
                </a:solidFill>
                <a:ln w="57150">
                  <a:solidFill>
                    <a:srgbClr val="7F7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읍</a:t>
                  </a:r>
                  <a:r>
                    <a:rPr lang="en-US" altLang="ko-KR" sz="2300" b="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·</a:t>
                  </a:r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면</a:t>
                  </a:r>
                  <a:r>
                    <a:rPr lang="en-US" altLang="ko-KR" sz="2300" b="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·</a:t>
                  </a:r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동 단위로</a:t>
                  </a:r>
                  <a:endParaRPr lang="en-US" altLang="ko-KR" sz="2300" dirty="0">
                    <a:solidFill>
                      <a:srgbClr val="49494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  <a:p>
                  <a:pPr algn="ctr"/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가중치 부여하여</a:t>
                  </a:r>
                  <a:endParaRPr lang="en-US" altLang="ko-KR" sz="2300" dirty="0">
                    <a:solidFill>
                      <a:srgbClr val="494949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  <a:p>
                  <a:pPr algn="ctr"/>
                  <a:r>
                    <a:rPr lang="ko-KR" altLang="en-US" sz="2300" dirty="0">
                      <a:solidFill>
                        <a:srgbClr val="494949"/>
                      </a:solidFill>
                      <a:latin typeface="S-Core Dream 5 Medium" panose="020B0503030302020204" pitchFamily="34" charset="-127"/>
                      <a:ea typeface="S-Core Dream 5 Medium" panose="020B0503030302020204" pitchFamily="34" charset="-127"/>
                    </a:rPr>
                    <a:t>최종 점수 합산</a:t>
                  </a:r>
                </a:p>
              </p:txBody>
            </p:sp>
          </p:grpSp>
        </p:grp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6064D7A-C673-2F61-ECFF-F8542713FE07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3714967" y="5664635"/>
            <a:ext cx="1294124" cy="0"/>
          </a:xfrm>
          <a:prstGeom prst="straightConnector1">
            <a:avLst/>
          </a:prstGeom>
          <a:ln w="76200">
            <a:solidFill>
              <a:srgbClr val="2FA599"/>
            </a:solidFill>
            <a:tailEnd type="triangle" w="lg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089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6" name="Object 37">
            <a:extLst>
              <a:ext uri="{FF2B5EF4-FFF2-40B4-BE49-F238E27FC236}">
                <a16:creationId xmlns:a16="http://schemas.microsoft.com/office/drawing/2014/main" id="{EB529CA2-1C93-947D-1844-C5C2C0D1622B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Feature Scaling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8299670C-270C-55CB-4356-A771D7EC2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829292"/>
              </p:ext>
            </p:extLst>
          </p:nvPr>
        </p:nvGraphicFramePr>
        <p:xfrm>
          <a:off x="1600200" y="1866900"/>
          <a:ext cx="5496999" cy="622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273">
                  <a:extLst>
                    <a:ext uri="{9D8B030D-6E8A-4147-A177-3AD203B41FA5}">
                      <a16:colId xmlns:a16="http://schemas.microsoft.com/office/drawing/2014/main" val="2104272643"/>
                    </a:ext>
                  </a:extLst>
                </a:gridCol>
                <a:gridCol w="3455726">
                  <a:extLst>
                    <a:ext uri="{9D8B030D-6E8A-4147-A177-3AD203B41FA5}">
                      <a16:colId xmlns:a16="http://schemas.microsoft.com/office/drawing/2014/main" val="1522924000"/>
                    </a:ext>
                  </a:extLst>
                </a:gridCol>
              </a:tblGrid>
              <a:tr h="880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X(</a:t>
                      </a:r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독립변수</a:t>
                      </a:r>
                      <a:r>
                        <a:rPr lang="en-US" altLang="ko-KR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)</a:t>
                      </a:r>
                      <a:endParaRPr lang="ko-KR" altLang="en-US" sz="2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y(</a:t>
                      </a:r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종속변수</a:t>
                      </a:r>
                      <a:r>
                        <a:rPr lang="en-US" altLang="ko-KR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)</a:t>
                      </a:r>
                      <a:endParaRPr lang="ko-KR" altLang="en-US" sz="2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04133"/>
                  </a:ext>
                </a:extLst>
              </a:tr>
              <a:tr h="534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주민센터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_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21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노인 주거</a:t>
                      </a:r>
                      <a:r>
                        <a:rPr lang="en-US" altLang="ko-KR" sz="21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·</a:t>
                      </a:r>
                      <a:r>
                        <a:rPr lang="ko-KR" altLang="en-US" sz="21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복지시설 세대 수</a:t>
                      </a:r>
                      <a:endParaRPr lang="en-US" altLang="ko-KR" sz="21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529155"/>
                  </a:ext>
                </a:extLst>
              </a:tr>
              <a:tr h="534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우체국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_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거의 형평적임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33973"/>
                  </a:ext>
                </a:extLst>
              </a:tr>
              <a:tr h="534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대학교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_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약간 비형평적임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198018"/>
                  </a:ext>
                </a:extLst>
              </a:tr>
              <a:tr h="534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초중고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_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비형평적임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23504"/>
                  </a:ext>
                </a:extLst>
              </a:tr>
              <a:tr h="534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대중교통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_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만족도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매우 비형평적임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614230"/>
                  </a:ext>
                </a:extLst>
              </a:tr>
              <a:tr h="534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도서관</a:t>
                      </a:r>
                      <a:r>
                        <a:rPr lang="en-US" altLang="ko-KR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9886"/>
                  </a:ext>
                </a:extLst>
              </a:tr>
              <a:tr h="534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문화시설</a:t>
                      </a:r>
                      <a:r>
                        <a:rPr lang="en-US" altLang="ko-KR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851378"/>
                  </a:ext>
                </a:extLst>
              </a:tr>
              <a:tr h="534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유통시설</a:t>
                      </a:r>
                      <a:r>
                        <a:rPr lang="en-US" altLang="ko-KR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346335"/>
                  </a:ext>
                </a:extLst>
              </a:tr>
              <a:tr h="534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상급종합병원</a:t>
                      </a:r>
                      <a:r>
                        <a:rPr lang="en-US" altLang="ko-KR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778538"/>
                  </a:ext>
                </a:extLst>
              </a:tr>
              <a:tr h="534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종합병원</a:t>
                      </a:r>
                      <a:r>
                        <a:rPr lang="en-US" altLang="ko-KR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499548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9A593D8-3A07-FC48-5A01-CEA26416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10330"/>
              </p:ext>
            </p:extLst>
          </p:nvPr>
        </p:nvGraphicFramePr>
        <p:xfrm>
          <a:off x="8666903" y="3066069"/>
          <a:ext cx="7956438" cy="415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234">
                  <a:extLst>
                    <a:ext uri="{9D8B030D-6E8A-4147-A177-3AD203B41FA5}">
                      <a16:colId xmlns:a16="http://schemas.microsoft.com/office/drawing/2014/main" val="2772302680"/>
                    </a:ext>
                  </a:extLst>
                </a:gridCol>
                <a:gridCol w="5256204">
                  <a:extLst>
                    <a:ext uri="{9D8B030D-6E8A-4147-A177-3AD203B41FA5}">
                      <a16:colId xmlns:a16="http://schemas.microsoft.com/office/drawing/2014/main" val="4011501937"/>
                    </a:ext>
                  </a:extLst>
                </a:gridCol>
              </a:tblGrid>
              <a:tr h="568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Feature Scaling</a:t>
                      </a:r>
                      <a:endParaRPr lang="ko-KR" altLang="en-US" sz="2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1134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Standard Scaler</a:t>
                      </a:r>
                      <a:endParaRPr lang="ko-KR" altLang="en-US" sz="21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평균이 </a:t>
                      </a:r>
                      <a:r>
                        <a:rPr lang="en-US" altLang="ko-KR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0, </a:t>
                      </a:r>
                      <a:r>
                        <a:rPr lang="ko-KR" altLang="en-US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분산이 </a:t>
                      </a:r>
                      <a:r>
                        <a:rPr lang="en-US" altLang="ko-KR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ko-KR" altLang="en-US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인</a:t>
                      </a:r>
                      <a:endParaRPr lang="en-US" altLang="ko-KR" sz="19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표준 정규 분포를 가진 데이터 세트로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32339"/>
                  </a:ext>
                </a:extLst>
              </a:tr>
              <a:tr h="1240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Minmax Scaler</a:t>
                      </a:r>
                      <a:endParaRPr lang="ko-KR" altLang="en-US" sz="21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최솟값이 </a:t>
                      </a:r>
                      <a:r>
                        <a:rPr lang="en-US" altLang="ko-KR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</a:t>
                      </a:r>
                      <a:r>
                        <a:rPr lang="ko-KR" altLang="en-US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이고 최댓값이 </a:t>
                      </a:r>
                      <a:r>
                        <a:rPr lang="en-US" altLang="ko-KR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ko-KR" altLang="en-US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인 값으로 정규화</a:t>
                      </a:r>
                      <a:endParaRPr lang="en-US" altLang="ko-KR" sz="19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65836"/>
                  </a:ext>
                </a:extLst>
              </a:tr>
              <a:tr h="1211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Log transformation</a:t>
                      </a:r>
                      <a:endParaRPr lang="ko-KR" altLang="en-US" sz="21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9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기존 값보다 정규 분포에 가까운 형태로 분포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953222"/>
                  </a:ext>
                </a:extLst>
              </a:tr>
            </a:tbl>
          </a:graphicData>
        </a:graphic>
      </p:graphicFrame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F1DB3B70-8FF7-9C25-1ECF-BC756D712A63}"/>
              </a:ext>
            </a:extLst>
          </p:cNvPr>
          <p:cNvGrpSpPr/>
          <p:nvPr/>
        </p:nvGrpSpPr>
        <p:grpSpPr>
          <a:xfrm>
            <a:off x="-1" y="8766237"/>
            <a:ext cx="18288000" cy="1592681"/>
            <a:chOff x="-419246" y="8694319"/>
            <a:chExt cx="19160701" cy="1885874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F06AC6BC-257F-237B-B2C8-CF6EED74D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F73D8A4-B3A8-BF6D-6D31-1CE2E0D45369}"/>
              </a:ext>
            </a:extLst>
          </p:cNvPr>
          <p:cNvSpPr txBox="1"/>
          <p:nvPr/>
        </p:nvSpPr>
        <p:spPr>
          <a:xfrm>
            <a:off x="2857498" y="8940320"/>
            <a:ext cx="12573001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이상의 독립변수로 학습하기 위해 다중선형회귀분석 사용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Feature Scaling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가장 좋은 성능 도출한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Log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변환 기법을 채택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A0ED5-3100-5815-97B1-3E64C0A758D0}"/>
              </a:ext>
            </a:extLst>
          </p:cNvPr>
          <p:cNvSpPr txBox="1"/>
          <p:nvPr/>
        </p:nvSpPr>
        <p:spPr>
          <a:xfrm>
            <a:off x="3531699" y="7731942"/>
            <a:ext cx="3733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 LH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보고서에 제시된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K-CCRC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유사 사례 참고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866D9-DF0A-7AC0-0238-06BC342AF45F}"/>
              </a:ext>
            </a:extLst>
          </p:cNvPr>
          <p:cNvSpPr txBox="1"/>
          <p:nvPr/>
        </p:nvSpPr>
        <p:spPr>
          <a:xfrm>
            <a:off x="4512350" y="5886894"/>
            <a:ext cx="1772497" cy="1349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latinLnBrk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노인복지주택</a:t>
            </a:r>
            <a:endParaRPr lang="en-US" altLang="ko-KR" sz="14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0" indent="0" algn="ctr" latinLnBrk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고령자복지주택</a:t>
            </a:r>
            <a:endParaRPr lang="en-US" altLang="ko-KR" sz="14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0" indent="0" algn="ctr" latinLnBrk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dirty="0" err="1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웰플러스주택</a:t>
            </a:r>
            <a:endParaRPr lang="en-US" altLang="ko-KR" sz="14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0" indent="0" algn="ctr" latinLnBrk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그 외 고령친화주택</a:t>
            </a:r>
          </a:p>
        </p:txBody>
      </p:sp>
    </p:spTree>
    <p:extLst>
      <p:ext uri="{BB962C8B-B14F-4D97-AF65-F5344CB8AC3E}">
        <p14:creationId xmlns:p14="http://schemas.microsoft.com/office/powerpoint/2010/main" val="666725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6" name="Object 37">
            <a:extLst>
              <a:ext uri="{FF2B5EF4-FFF2-40B4-BE49-F238E27FC236}">
                <a16:creationId xmlns:a16="http://schemas.microsoft.com/office/drawing/2014/main" id="{EB529CA2-1C93-947D-1844-C5C2C0D1622B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다중선형회귀분석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F1DB3B70-8FF7-9C25-1ECF-BC756D712A63}"/>
              </a:ext>
            </a:extLst>
          </p:cNvPr>
          <p:cNvGrpSpPr/>
          <p:nvPr/>
        </p:nvGrpSpPr>
        <p:grpSpPr>
          <a:xfrm>
            <a:off x="-1" y="8766237"/>
            <a:ext cx="18288000" cy="1592681"/>
            <a:chOff x="-419246" y="8694319"/>
            <a:chExt cx="19160701" cy="1885874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F06AC6BC-257F-237B-B2C8-CF6EED74D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F73D8A4-B3A8-BF6D-6D31-1CE2E0D45369}"/>
              </a:ext>
            </a:extLst>
          </p:cNvPr>
          <p:cNvSpPr txBox="1"/>
          <p:nvPr/>
        </p:nvSpPr>
        <p:spPr>
          <a:xfrm>
            <a:off x="3962398" y="9182100"/>
            <a:ext cx="10363201" cy="62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성능이 향상된 모델 구축을 위해</a:t>
            </a:r>
            <a:r>
              <a:rPr lang="en-US" altLang="ko-KR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</a:t>
            </a:r>
            <a:r>
              <a:rPr lang="ko-KR" altLang="en-US" sz="2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기법 및 알고리즘 적용</a:t>
            </a:r>
            <a:endParaRPr lang="en-US" altLang="ko-KR" sz="2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8F1C44-3709-B4B0-0AAE-8A85B4BE9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02420"/>
              </p:ext>
            </p:extLst>
          </p:nvPr>
        </p:nvGraphicFramePr>
        <p:xfrm>
          <a:off x="1258781" y="3086100"/>
          <a:ext cx="15352819" cy="3968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419">
                  <a:extLst>
                    <a:ext uri="{9D8B030D-6E8A-4147-A177-3AD203B41FA5}">
                      <a16:colId xmlns:a16="http://schemas.microsoft.com/office/drawing/2014/main" val="2772302680"/>
                    </a:ext>
                  </a:extLst>
                </a:gridCol>
                <a:gridCol w="7391400">
                  <a:extLst>
                    <a:ext uri="{9D8B030D-6E8A-4147-A177-3AD203B41FA5}">
                      <a16:colId xmlns:a16="http://schemas.microsoft.com/office/drawing/2014/main" val="4011501937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501323196"/>
                    </a:ext>
                  </a:extLst>
                </a:gridCol>
              </a:tblGrid>
              <a:tr h="774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패키지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사용 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1597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Sklearn</a:t>
                      </a:r>
                      <a:endParaRPr lang="ko-KR" altLang="en-US" sz="24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Python</a:t>
                      </a:r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을 대표하는 </a:t>
                      </a:r>
                      <a:r>
                        <a:rPr lang="ko-KR" altLang="en-US" sz="2200" dirty="0" err="1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머신러닝</a:t>
                      </a:r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라이브러리</a:t>
                      </a:r>
                      <a:endParaRPr lang="en-US" altLang="ko-KR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오픈소스로 공개</a:t>
                      </a:r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다양한 </a:t>
                      </a:r>
                      <a:r>
                        <a:rPr lang="ko-KR" altLang="en-US" sz="2200" dirty="0" err="1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머신러닝</a:t>
                      </a:r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알고리즘 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 err="1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Linear_regression</a:t>
                      </a:r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</a:t>
                      </a:r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Ridge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Lasso, Elastic Net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32339"/>
                  </a:ext>
                </a:extLst>
              </a:tr>
              <a:tr h="1597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Statsmodels.api</a:t>
                      </a:r>
                      <a:endParaRPr lang="ko-KR" altLang="en-US" sz="24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통계 분석을 위한 </a:t>
                      </a:r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python </a:t>
                      </a:r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패키지</a:t>
                      </a:r>
                      <a:endParaRPr lang="en-US" altLang="ko-KR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Summary</a:t>
                      </a:r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를 이용하여 모형 적합 결과를 한 눈에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OLS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65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29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3A7D07E3-648C-2BC8-DD07-B01EA6DEB6CD}"/>
              </a:ext>
            </a:extLst>
          </p:cNvPr>
          <p:cNvGrpSpPr/>
          <p:nvPr/>
        </p:nvGrpSpPr>
        <p:grpSpPr>
          <a:xfrm>
            <a:off x="-13446" y="0"/>
            <a:ext cx="8680349" cy="10287000"/>
            <a:chOff x="-357581" y="-357971"/>
            <a:chExt cx="9398851" cy="10938163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7648FCA0-C0F9-5605-66AF-BB4D78F98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B995D8-A8EA-BFB3-55DF-5573EA1FD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120755"/>
              </p:ext>
            </p:extLst>
          </p:nvPr>
        </p:nvGraphicFramePr>
        <p:xfrm>
          <a:off x="9621099" y="1993178"/>
          <a:ext cx="8076217" cy="6300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617">
                  <a:extLst>
                    <a:ext uri="{9D8B030D-6E8A-4147-A177-3AD203B41FA5}">
                      <a16:colId xmlns:a16="http://schemas.microsoft.com/office/drawing/2014/main" val="1454802734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622091126"/>
                    </a:ext>
                  </a:extLst>
                </a:gridCol>
              </a:tblGrid>
              <a:tr h="682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규제 선형 모델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078520"/>
                  </a:ext>
                </a:extLst>
              </a:tr>
              <a:tr h="18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Ridge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L2 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규제 모델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회귀계수 값이 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이 되지 않는 선에서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최대한 작게 만들며 변수가 출력 값에 주는 영향을 최소화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604402"/>
                  </a:ext>
                </a:extLst>
              </a:tr>
              <a:tr h="18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Lasso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L1 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규제 모델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불필요한 회귀 계수를 급격하게 감소시켜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0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으로 만들고 제거 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(feature selection)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328668"/>
                  </a:ext>
                </a:extLst>
              </a:tr>
              <a:tr h="1872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Elastic Net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L2 + L1 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규제 모델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Lasso 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규제에서 회귀계수가 급격히 변동하는 것을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완화하고자 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L2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규제를 추가한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692568"/>
                  </a:ext>
                </a:extLst>
              </a:tr>
            </a:tbl>
          </a:graphicData>
        </a:graphic>
      </p:graphicFrame>
      <p:pic>
        <p:nvPicPr>
          <p:cNvPr id="2050" name="Picture 2" descr="rejected stamp font 벡터 그래픽 및 일러스트의 무료 다운로드">
            <a:extLst>
              <a:ext uri="{FF2B5EF4-FFF2-40B4-BE49-F238E27FC236}">
                <a16:creationId xmlns:a16="http://schemas.microsoft.com/office/drawing/2014/main" id="{9A3F5B02-6B37-BC71-ED98-7F6FEED8E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19144" r="569" b="17955"/>
          <a:stretch/>
        </p:blipFill>
        <p:spPr bwMode="auto">
          <a:xfrm rot="20604332">
            <a:off x="15668152" y="8576677"/>
            <a:ext cx="2470587" cy="80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036">
            <a:extLst>
              <a:ext uri="{FF2B5EF4-FFF2-40B4-BE49-F238E27FC236}">
                <a16:creationId xmlns:a16="http://schemas.microsoft.com/office/drawing/2014/main" id="{C7EBDBCC-065A-8395-A349-3320A604353A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15" name="Object 137">
              <a:extLst>
                <a:ext uri="{FF2B5EF4-FFF2-40B4-BE49-F238E27FC236}">
                  <a16:creationId xmlns:a16="http://schemas.microsoft.com/office/drawing/2014/main" id="{C0C93F8F-B399-6B2E-3663-8FD98CEB3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16" name="Object 37">
            <a:extLst>
              <a:ext uri="{FF2B5EF4-FFF2-40B4-BE49-F238E27FC236}">
                <a16:creationId xmlns:a16="http://schemas.microsoft.com/office/drawing/2014/main" id="{DC92480B-1B4E-C24A-BC25-A5CF4838B490}"/>
              </a:ext>
            </a:extLst>
          </p:cNvPr>
          <p:cNvSpPr txBox="1"/>
          <p:nvPr/>
        </p:nvSpPr>
        <p:spPr>
          <a:xfrm>
            <a:off x="457200" y="817325"/>
            <a:ext cx="82097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B5305-4959-2000-9C43-A23AEFA88BF3}"/>
              </a:ext>
            </a:extLst>
          </p:cNvPr>
          <p:cNvSpPr txBox="1"/>
          <p:nvPr/>
        </p:nvSpPr>
        <p:spPr>
          <a:xfrm>
            <a:off x="9087207" y="8724900"/>
            <a:ext cx="9144000" cy="1225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But,</a:t>
            </a:r>
          </a:p>
          <a:p>
            <a:pPr algn="ctr">
              <a:lnSpc>
                <a:spcPct val="150000"/>
              </a:lnSpc>
            </a:pPr>
            <a:r>
              <a:rPr lang="ko-KR" altLang="en-US" sz="26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축소 및 규제 선형 모델 적용 후 성능 감소</a:t>
            </a:r>
            <a:endParaRPr lang="en-US" altLang="ko-KR" sz="2600" dirty="0">
              <a:solidFill>
                <a:srgbClr val="4949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Object 37">
            <a:extLst>
              <a:ext uri="{FF2B5EF4-FFF2-40B4-BE49-F238E27FC236}">
                <a16:creationId xmlns:a16="http://schemas.microsoft.com/office/drawing/2014/main" id="{AD2780B4-1623-21D4-AA18-BDCD4BEABF14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 err="1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다중공선성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5" name="그룹 1024">
            <a:extLst>
              <a:ext uri="{FF2B5EF4-FFF2-40B4-BE49-F238E27FC236}">
                <a16:creationId xmlns:a16="http://schemas.microsoft.com/office/drawing/2014/main" id="{36FD5D4C-42D7-DE27-C6FD-A2EA19C30375}"/>
              </a:ext>
            </a:extLst>
          </p:cNvPr>
          <p:cNvGrpSpPr/>
          <p:nvPr/>
        </p:nvGrpSpPr>
        <p:grpSpPr>
          <a:xfrm>
            <a:off x="544601" y="266700"/>
            <a:ext cx="3168373" cy="387085"/>
            <a:chOff x="843055" y="830296"/>
            <a:chExt cx="3168373" cy="387085"/>
          </a:xfrm>
        </p:grpSpPr>
        <p:pic>
          <p:nvPicPr>
            <p:cNvPr id="6" name="Object 90">
              <a:extLst>
                <a:ext uri="{FF2B5EF4-FFF2-40B4-BE49-F238E27FC236}">
                  <a16:creationId xmlns:a16="http://schemas.microsoft.com/office/drawing/2014/main" id="{6C26760D-B0AE-8192-341F-923AD506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3168373" cy="38708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BDD1E1-251F-D688-ABF9-2ADFAC44F5D4}"/>
              </a:ext>
            </a:extLst>
          </p:cNvPr>
          <p:cNvGrpSpPr/>
          <p:nvPr/>
        </p:nvGrpSpPr>
        <p:grpSpPr>
          <a:xfrm>
            <a:off x="216902" y="3228320"/>
            <a:ext cx="8219652" cy="5201683"/>
            <a:chOff x="483110" y="3351298"/>
            <a:chExt cx="8219652" cy="520168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9BD39F-EE14-1571-40C0-0D06119F066B}"/>
                </a:ext>
              </a:extLst>
            </p:cNvPr>
            <p:cNvSpPr txBox="1"/>
            <p:nvPr/>
          </p:nvSpPr>
          <p:spPr>
            <a:xfrm>
              <a:off x="493059" y="3351298"/>
              <a:ext cx="8209703" cy="261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차원이 증가할수록 데이터 포인트 간 거리가</a:t>
              </a:r>
              <a:endPara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기하급수적으로 증가하여</a:t>
              </a:r>
              <a:r>
                <a:rPr lang="en-US" altLang="ko-KR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희소한 구조를 가지게 됨</a:t>
              </a:r>
              <a:endPara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Feature</a:t>
              </a:r>
              <a:r>
                <a:rPr lang="ko-KR" altLang="en-US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가 여러 개일 때에는</a:t>
              </a:r>
              <a:endPara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변수 간에 상관관계가 높아</a:t>
              </a:r>
              <a:r>
                <a:rPr lang="en-US" altLang="ko-KR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다중공선성</a:t>
              </a:r>
              <a:r>
                <a:rPr lang="ko-KR" altLang="en-US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문제 발생 가능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A7568B-DD72-9057-7DD3-6817101F8E1F}"/>
                </a:ext>
              </a:extLst>
            </p:cNvPr>
            <p:cNvSpPr txBox="1"/>
            <p:nvPr/>
          </p:nvSpPr>
          <p:spPr>
            <a:xfrm>
              <a:off x="483110" y="8029761"/>
              <a:ext cx="82097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PCA 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차원 축소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&amp; 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규제 선형 모델 적용</a:t>
              </a: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ED811DDC-8C55-5CB6-901C-9A75DCB5F56A}"/>
                </a:ext>
              </a:extLst>
            </p:cNvPr>
            <p:cNvSpPr/>
            <p:nvPr/>
          </p:nvSpPr>
          <p:spPr>
            <a:xfrm>
              <a:off x="4316345" y="6692782"/>
              <a:ext cx="563129" cy="805511"/>
            </a:xfrm>
            <a:prstGeom prst="downArrow">
              <a:avLst>
                <a:gd name="adj1" fmla="val 50000"/>
                <a:gd name="adj2" fmla="val 638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581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5EDC320-8849-E7C9-C1E9-330B1A555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067058"/>
              </p:ext>
            </p:extLst>
          </p:nvPr>
        </p:nvGraphicFramePr>
        <p:xfrm>
          <a:off x="8458200" y="1001991"/>
          <a:ext cx="9144000" cy="8615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908">
                  <a:extLst>
                    <a:ext uri="{9D8B030D-6E8A-4147-A177-3AD203B41FA5}">
                      <a16:colId xmlns:a16="http://schemas.microsoft.com/office/drawing/2014/main" val="2104272643"/>
                    </a:ext>
                  </a:extLst>
                </a:gridCol>
                <a:gridCol w="2935092">
                  <a:extLst>
                    <a:ext uri="{9D8B030D-6E8A-4147-A177-3AD203B41FA5}">
                      <a16:colId xmlns:a16="http://schemas.microsoft.com/office/drawing/2014/main" val="1522924000"/>
                    </a:ext>
                  </a:extLst>
                </a:gridCol>
              </a:tblGrid>
              <a:tr h="69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사용한 모델 및 </a:t>
                      </a:r>
                      <a:r>
                        <a:rPr lang="ko-KR" altLang="en-US" sz="2100" b="1" dirty="0" err="1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전처리</a:t>
                      </a:r>
                      <a:endParaRPr lang="ko-KR" altLang="en-US" sz="2100" b="1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평가지표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0413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Sklearn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(Linear</a:t>
                      </a:r>
                      <a:r>
                        <a:rPr lang="ko-KR" altLang="en-US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Regression)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RMSE : 155.906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0.223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52915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Sklearn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(Linear</a:t>
                      </a:r>
                      <a:r>
                        <a:rPr lang="ko-KR" altLang="en-US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Regression) + Standard Scaler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RMSE : 1.270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0.223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3397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Sklearn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(Linear</a:t>
                      </a:r>
                      <a:r>
                        <a:rPr lang="ko-KR" altLang="en-US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Regression)  + Minmax Scaler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RMSE  : 0.117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0.223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19801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Sklearn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(Linear</a:t>
                      </a:r>
                      <a:r>
                        <a:rPr lang="ko-KR" altLang="en-US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Regression)  + Log Transformation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RMSE : 0.833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0.259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235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Sklearn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(Linear</a:t>
                      </a:r>
                      <a:r>
                        <a:rPr lang="ko-KR" altLang="en-US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Regression)  + PCA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RMSE : 161.172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0.170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61423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Sklearn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(Linear</a:t>
                      </a:r>
                      <a:r>
                        <a:rPr lang="ko-KR" altLang="en-US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Regression)  + PCA + Log Transformation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RMSE : 0.827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0.269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4871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Sklearn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(Ridge)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RMSE : 156.029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0.222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16268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Sklearn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(Lasso)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RMSE : 156.548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0.217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48579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Sklearn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(</a:t>
                      </a:r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ElasticNet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)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RMSE : 156.548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0.217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45409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Statsmodels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(OLS)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0.557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Adj 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0.536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45397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Statsmodels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(OLS) + Standard Scaler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0.308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Adj 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0.275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78376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Statsmodels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(OLS) + Minmax Scaler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0.518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Adj 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0.495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95419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Statsmodels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(OLS) + Log Transformation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0.966</a:t>
                      </a: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Adj R</a:t>
                      </a:r>
                      <a:r>
                        <a:rPr lang="en-US" altLang="ko-KR" sz="1700" b="1" baseline="300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r>
                        <a:rPr lang="en-US" altLang="ko-KR" sz="1700" b="1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: 0.965</a:t>
                      </a:r>
                      <a:endParaRPr lang="ko-KR" altLang="en-US" sz="1700" b="1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514767"/>
                  </a:ext>
                </a:extLst>
              </a:tr>
            </a:tbl>
          </a:graphicData>
        </a:graphic>
      </p:graphicFrame>
      <p:grpSp>
        <p:nvGrpSpPr>
          <p:cNvPr id="7" name="그룹 1036">
            <a:extLst>
              <a:ext uri="{FF2B5EF4-FFF2-40B4-BE49-F238E27FC236}">
                <a16:creationId xmlns:a16="http://schemas.microsoft.com/office/drawing/2014/main" id="{A6778DF1-7A59-ABC6-3E09-014095E9FEAD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8" name="Object 137">
              <a:extLst>
                <a:ext uri="{FF2B5EF4-FFF2-40B4-BE49-F238E27FC236}">
                  <a16:creationId xmlns:a16="http://schemas.microsoft.com/office/drawing/2014/main" id="{8004CC0D-789D-69B4-8EFF-1C435D98F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9" name="Object 37">
            <a:extLst>
              <a:ext uri="{FF2B5EF4-FFF2-40B4-BE49-F238E27FC236}">
                <a16:creationId xmlns:a16="http://schemas.microsoft.com/office/drawing/2014/main" id="{BB7F3771-4CE2-D2E5-556A-DF4D6833E6D3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분석 결과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691C3-F3A7-D58E-2FEB-C38877C91299}"/>
              </a:ext>
            </a:extLst>
          </p:cNvPr>
          <p:cNvSpPr txBox="1"/>
          <p:nvPr/>
        </p:nvSpPr>
        <p:spPr>
          <a:xfrm>
            <a:off x="2142264" y="5644645"/>
            <a:ext cx="43075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2200" b="1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</a:t>
            </a:r>
            <a:r>
              <a:rPr lang="en-US" altLang="ko-KR" sz="2200" b="1" baseline="300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en-US" altLang="ko-KR" sz="2200" b="1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: 0.966, Adj R</a:t>
            </a:r>
            <a:r>
              <a:rPr lang="en-US" altLang="ko-KR" sz="2200" b="1" baseline="300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en-US" altLang="ko-KR" sz="2200" b="1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: 0.965</a:t>
            </a:r>
            <a:endParaRPr lang="ko-KR" altLang="en-US" sz="2200" b="1" dirty="0">
              <a:solidFill>
                <a:srgbClr val="49494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ED09CD7-0ADF-EE55-B69A-8F5B77B0B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0" b="67343"/>
          <a:stretch/>
        </p:blipFill>
        <p:spPr>
          <a:xfrm>
            <a:off x="685800" y="7353300"/>
            <a:ext cx="7116171" cy="2093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D912F57-6A05-F7C1-3AFE-B4E61092F475}"/>
              </a:ext>
            </a:extLst>
          </p:cNvPr>
          <p:cNvSpPr/>
          <p:nvPr/>
        </p:nvSpPr>
        <p:spPr>
          <a:xfrm>
            <a:off x="8382000" y="8940954"/>
            <a:ext cx="9276503" cy="73866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A4D0A4-45FF-6074-656B-D85DE390638F}"/>
              </a:ext>
            </a:extLst>
          </p:cNvPr>
          <p:cNvGrpSpPr/>
          <p:nvPr/>
        </p:nvGrpSpPr>
        <p:grpSpPr>
          <a:xfrm>
            <a:off x="1729285" y="2400300"/>
            <a:ext cx="5029200" cy="4008137"/>
            <a:chOff x="1634471" y="2531675"/>
            <a:chExt cx="5029200" cy="40081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02DFE9-2ADC-5E09-2C88-045E1BC55779}"/>
                </a:ext>
              </a:extLst>
            </p:cNvPr>
            <p:cNvSpPr txBox="1"/>
            <p:nvPr/>
          </p:nvSpPr>
          <p:spPr>
            <a:xfrm>
              <a:off x="2572400" y="3629376"/>
              <a:ext cx="3257687" cy="1826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6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Log Transformation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6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&amp;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600" dirty="0" err="1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Statsmodels</a:t>
              </a:r>
              <a:r>
                <a:rPr lang="en-US" altLang="ko-KR" sz="2600" dirty="0">
                  <a:solidFill>
                    <a:srgbClr val="494949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(OLS)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D6B3622-2C4F-D17B-815C-05CBA5D38650}"/>
                </a:ext>
              </a:extLst>
            </p:cNvPr>
            <p:cNvGrpSpPr/>
            <p:nvPr/>
          </p:nvGrpSpPr>
          <p:grpSpPr>
            <a:xfrm>
              <a:off x="1634471" y="2531675"/>
              <a:ext cx="5029200" cy="4008137"/>
              <a:chOff x="428171" y="4927951"/>
              <a:chExt cx="5029200" cy="400813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202E17-789C-C817-ED55-6539F58C5D83}"/>
                  </a:ext>
                </a:extLst>
              </p:cNvPr>
              <p:cNvSpPr/>
              <p:nvPr/>
            </p:nvSpPr>
            <p:spPr>
              <a:xfrm>
                <a:off x="428171" y="5448300"/>
                <a:ext cx="5029200" cy="3487788"/>
              </a:xfrm>
              <a:prstGeom prst="rect">
                <a:avLst/>
              </a:prstGeom>
              <a:noFill/>
              <a:ln w="57150">
                <a:solidFill>
                  <a:srgbClr val="2FA5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EF261D73-0313-8183-F8BF-A2FBE6647643}"/>
                  </a:ext>
                </a:extLst>
              </p:cNvPr>
              <p:cNvSpPr/>
              <p:nvPr/>
            </p:nvSpPr>
            <p:spPr>
              <a:xfrm>
                <a:off x="1060050" y="4927951"/>
                <a:ext cx="3765431" cy="5383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FA5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Object 38">
                <a:extLst>
                  <a:ext uri="{FF2B5EF4-FFF2-40B4-BE49-F238E27FC236}">
                    <a16:creationId xmlns:a16="http://schemas.microsoft.com/office/drawing/2014/main" id="{335F53F9-8DAE-635F-3366-E36B1741FD0B}"/>
                  </a:ext>
                </a:extLst>
              </p:cNvPr>
              <p:cNvSpPr txBox="1"/>
              <p:nvPr/>
            </p:nvSpPr>
            <p:spPr>
              <a:xfrm>
                <a:off x="1228265" y="4977800"/>
                <a:ext cx="342900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최종 모델</a:t>
                </a:r>
                <a:endParaRPr lang="en-US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0206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36">
            <a:extLst>
              <a:ext uri="{FF2B5EF4-FFF2-40B4-BE49-F238E27FC236}">
                <a16:creationId xmlns:a16="http://schemas.microsoft.com/office/drawing/2014/main" id="{A6778DF1-7A59-ABC6-3E09-014095E9FEAD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8" name="Object 137">
              <a:extLst>
                <a:ext uri="{FF2B5EF4-FFF2-40B4-BE49-F238E27FC236}">
                  <a16:creationId xmlns:a16="http://schemas.microsoft.com/office/drawing/2014/main" id="{8004CC0D-789D-69B4-8EFF-1C435D98F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9" name="Object 37">
            <a:extLst>
              <a:ext uri="{FF2B5EF4-FFF2-40B4-BE49-F238E27FC236}">
                <a16:creationId xmlns:a16="http://schemas.microsoft.com/office/drawing/2014/main" id="{BB7F3771-4CE2-D2E5-556A-DF4D6833E6D3}"/>
              </a:ext>
            </a:extLst>
          </p:cNvPr>
          <p:cNvSpPr txBox="1"/>
          <p:nvPr/>
        </p:nvSpPr>
        <p:spPr>
          <a:xfrm>
            <a:off x="457200" y="648048"/>
            <a:ext cx="8209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Sklearn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vs.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Statsmodels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" name="Object 29">
            <a:extLst>
              <a:ext uri="{FF2B5EF4-FFF2-40B4-BE49-F238E27FC236}">
                <a16:creationId xmlns:a16="http://schemas.microsoft.com/office/drawing/2014/main" id="{EBCB5E48-6517-12BE-FC27-FC47FB8C6AE1}"/>
              </a:ext>
            </a:extLst>
          </p:cNvPr>
          <p:cNvSpPr txBox="1"/>
          <p:nvPr/>
        </p:nvSpPr>
        <p:spPr>
          <a:xfrm>
            <a:off x="10117146" y="6209423"/>
            <a:ext cx="658343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Default - intercept</a:t>
            </a:r>
            <a:r>
              <a:rPr lang="ko-KR" altLang="en-US" sz="2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포함되지 않은 모델</a:t>
            </a:r>
            <a:endParaRPr lang="en-US" altLang="ko-KR" sz="24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endParaRPr lang="en-US" altLang="ko-KR" sz="24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en-US" altLang="ko-KR" sz="2400" dirty="0" err="1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add_constant</a:t>
            </a:r>
            <a:r>
              <a:rPr lang="en-US" altLang="ko-KR" sz="2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이용하여 배열 자체에 상수 추가</a:t>
            </a:r>
            <a:endParaRPr lang="en-US" sz="24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7" name="Object 29">
            <a:extLst>
              <a:ext uri="{FF2B5EF4-FFF2-40B4-BE49-F238E27FC236}">
                <a16:creationId xmlns:a16="http://schemas.microsoft.com/office/drawing/2014/main" id="{2C9E1ADB-4BF2-020C-7AF8-414EDAA2A047}"/>
              </a:ext>
            </a:extLst>
          </p:cNvPr>
          <p:cNvSpPr txBox="1"/>
          <p:nvPr/>
        </p:nvSpPr>
        <p:spPr>
          <a:xfrm>
            <a:off x="1643972" y="6209423"/>
            <a:ext cx="68877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Default - intercept</a:t>
            </a:r>
            <a:r>
              <a:rPr lang="ko-KR" altLang="en-US" sz="2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 포함된 모델</a:t>
            </a:r>
            <a:endParaRPr lang="en-US" altLang="ko-KR" sz="24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endParaRPr lang="en-US" altLang="ko-KR" sz="24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en-US" altLang="ko-KR" sz="2400" dirty="0" err="1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fit_intercept</a:t>
            </a:r>
            <a:r>
              <a:rPr lang="ko-KR" altLang="en-US" sz="2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통해</a:t>
            </a:r>
            <a:r>
              <a:rPr lang="en-US" altLang="ko-KR" sz="2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변경 가능</a:t>
            </a:r>
            <a:endParaRPr lang="en-US" altLang="ko-KR" sz="24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44" name="Picture 6" descr="About statsmodels — statsmodels">
            <a:extLst>
              <a:ext uri="{FF2B5EF4-FFF2-40B4-BE49-F238E27FC236}">
                <a16:creationId xmlns:a16="http://schemas.microsoft.com/office/drawing/2014/main" id="{E9C24240-C6CE-FE73-C476-82126E1B4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 bwMode="auto">
          <a:xfrm>
            <a:off x="12019500" y="3681443"/>
            <a:ext cx="2778723" cy="209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2C6043-1743-AEE6-A675-2D316342A755}"/>
              </a:ext>
            </a:extLst>
          </p:cNvPr>
          <p:cNvGrpSpPr/>
          <p:nvPr/>
        </p:nvGrpSpPr>
        <p:grpSpPr>
          <a:xfrm>
            <a:off x="1508759" y="2158784"/>
            <a:ext cx="7158143" cy="5518054"/>
            <a:chOff x="428171" y="4927951"/>
            <a:chExt cx="5029200" cy="395970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9F94687-FB91-8A5F-29CC-7E1B2B00FDEF}"/>
                </a:ext>
              </a:extLst>
            </p:cNvPr>
            <p:cNvSpPr/>
            <p:nvPr/>
          </p:nvSpPr>
          <p:spPr>
            <a:xfrm>
              <a:off x="428171" y="5448301"/>
              <a:ext cx="5029200" cy="3439359"/>
            </a:xfrm>
            <a:prstGeom prst="rect">
              <a:avLst/>
            </a:prstGeom>
            <a:noFill/>
            <a:ln w="57150">
              <a:solidFill>
                <a:srgbClr val="2FA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위쪽 모서리 46">
              <a:extLst>
                <a:ext uri="{FF2B5EF4-FFF2-40B4-BE49-F238E27FC236}">
                  <a16:creationId xmlns:a16="http://schemas.microsoft.com/office/drawing/2014/main" id="{7A210CB2-3284-C874-E53A-67A959654F7E}"/>
                </a:ext>
              </a:extLst>
            </p:cNvPr>
            <p:cNvSpPr/>
            <p:nvPr/>
          </p:nvSpPr>
          <p:spPr>
            <a:xfrm>
              <a:off x="1060050" y="4927951"/>
              <a:ext cx="3765431" cy="53836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FA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Object 38">
              <a:extLst>
                <a:ext uri="{FF2B5EF4-FFF2-40B4-BE49-F238E27FC236}">
                  <a16:creationId xmlns:a16="http://schemas.microsoft.com/office/drawing/2014/main" id="{265D6316-4907-2755-80F6-6361DDCC2D90}"/>
                </a:ext>
              </a:extLst>
            </p:cNvPr>
            <p:cNvSpPr txBox="1"/>
            <p:nvPr/>
          </p:nvSpPr>
          <p:spPr>
            <a:xfrm>
              <a:off x="1228265" y="5025966"/>
              <a:ext cx="3429000" cy="342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500" dirty="0" err="1">
                  <a:solidFill>
                    <a:schemeClr val="bg1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Sklearn</a:t>
              </a:r>
              <a:r>
                <a:rPr lang="en-US" altLang="ko-KR" sz="2500" dirty="0">
                  <a:solidFill>
                    <a:schemeClr val="bg1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 </a:t>
              </a:r>
              <a:r>
                <a:rPr lang="en-US" altLang="ko-KR" sz="2500" dirty="0" err="1">
                  <a:solidFill>
                    <a:schemeClr val="bg1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Linear_regression</a:t>
              </a:r>
              <a:endParaRPr lang="en-US" sz="25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AD0676C-B585-82B0-4D04-7CF95BE77EED}"/>
              </a:ext>
            </a:extLst>
          </p:cNvPr>
          <p:cNvGrpSpPr/>
          <p:nvPr/>
        </p:nvGrpSpPr>
        <p:grpSpPr>
          <a:xfrm>
            <a:off x="9829800" y="2163349"/>
            <a:ext cx="7158143" cy="5518053"/>
            <a:chOff x="428171" y="4927951"/>
            <a:chExt cx="5029200" cy="3959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4805D90-3168-7D66-13B3-495B929DA8D0}"/>
                </a:ext>
              </a:extLst>
            </p:cNvPr>
            <p:cNvSpPr/>
            <p:nvPr/>
          </p:nvSpPr>
          <p:spPr>
            <a:xfrm>
              <a:off x="428171" y="5448300"/>
              <a:ext cx="5029200" cy="3439359"/>
            </a:xfrm>
            <a:prstGeom prst="rect">
              <a:avLst/>
            </a:prstGeom>
            <a:noFill/>
            <a:ln w="57150">
              <a:solidFill>
                <a:srgbClr val="2FA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위쪽 모서리 54">
              <a:extLst>
                <a:ext uri="{FF2B5EF4-FFF2-40B4-BE49-F238E27FC236}">
                  <a16:creationId xmlns:a16="http://schemas.microsoft.com/office/drawing/2014/main" id="{FA2C0089-4711-5B2F-8414-B88A74F2C514}"/>
                </a:ext>
              </a:extLst>
            </p:cNvPr>
            <p:cNvSpPr/>
            <p:nvPr/>
          </p:nvSpPr>
          <p:spPr>
            <a:xfrm>
              <a:off x="1060050" y="4927951"/>
              <a:ext cx="3765431" cy="53836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FA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bject 38">
              <a:extLst>
                <a:ext uri="{FF2B5EF4-FFF2-40B4-BE49-F238E27FC236}">
                  <a16:creationId xmlns:a16="http://schemas.microsoft.com/office/drawing/2014/main" id="{22EE8F1A-B77A-AC11-5986-A0A45A8CA177}"/>
                </a:ext>
              </a:extLst>
            </p:cNvPr>
            <p:cNvSpPr txBox="1"/>
            <p:nvPr/>
          </p:nvSpPr>
          <p:spPr>
            <a:xfrm>
              <a:off x="1228265" y="5025966"/>
              <a:ext cx="3429000" cy="342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500" dirty="0" err="1">
                  <a:solidFill>
                    <a:schemeClr val="bg1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Statsmodels</a:t>
              </a:r>
              <a:r>
                <a:rPr lang="en-US" altLang="ko-KR" sz="2500" dirty="0">
                  <a:solidFill>
                    <a:schemeClr val="bg1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 OLS</a:t>
              </a:r>
              <a:endParaRPr lang="en-US" sz="25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  <p:pic>
        <p:nvPicPr>
          <p:cNvPr id="1026" name="Picture 2" descr="GitHub - scikit-learn/scikit-learn: scikit-learn: machine learning in Python">
            <a:extLst>
              <a:ext uri="{FF2B5EF4-FFF2-40B4-BE49-F238E27FC236}">
                <a16:creationId xmlns:a16="http://schemas.microsoft.com/office/drawing/2014/main" id="{2358E0E5-EE2A-212F-CCB2-50FF0DDB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22" y="3711867"/>
            <a:ext cx="3276600" cy="20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1001">
            <a:extLst>
              <a:ext uri="{FF2B5EF4-FFF2-40B4-BE49-F238E27FC236}">
                <a16:creationId xmlns:a16="http://schemas.microsoft.com/office/drawing/2014/main" id="{6EB5C160-3AF2-C23C-B340-32EFB4CD2463}"/>
              </a:ext>
            </a:extLst>
          </p:cNvPr>
          <p:cNvGrpSpPr/>
          <p:nvPr/>
        </p:nvGrpSpPr>
        <p:grpSpPr>
          <a:xfrm>
            <a:off x="-1" y="8766237"/>
            <a:ext cx="18288000" cy="1592681"/>
            <a:chOff x="-419246" y="8694319"/>
            <a:chExt cx="19160701" cy="1885874"/>
          </a:xfrm>
        </p:grpSpPr>
        <p:pic>
          <p:nvPicPr>
            <p:cNvPr id="58" name="Object 2">
              <a:extLst>
                <a:ext uri="{FF2B5EF4-FFF2-40B4-BE49-F238E27FC236}">
                  <a16:creationId xmlns:a16="http://schemas.microsoft.com/office/drawing/2014/main" id="{DEB234CF-B2BF-CB06-14F9-4EB7C651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1F506FD-6F7A-2C7B-CE08-005C6BD82D5A}"/>
              </a:ext>
            </a:extLst>
          </p:cNvPr>
          <p:cNvSpPr txBox="1"/>
          <p:nvPr/>
        </p:nvSpPr>
        <p:spPr>
          <a:xfrm>
            <a:off x="1752598" y="8953500"/>
            <a:ext cx="14782801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Intercept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존재 유무에 따라 크게 달라지는 각 모델의 성능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모델의 성능 비교를 통해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intercept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없는 모델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statsmodels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OLS)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선정 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611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3" name="그룹 1036">
            <a:extLst>
              <a:ext uri="{FF2B5EF4-FFF2-40B4-BE49-F238E27FC236}">
                <a16:creationId xmlns:a16="http://schemas.microsoft.com/office/drawing/2014/main" id="{C69D31EA-0AB9-110F-A5AC-ADE56B02F545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4" name="Object 137">
              <a:extLst>
                <a:ext uri="{FF2B5EF4-FFF2-40B4-BE49-F238E27FC236}">
                  <a16:creationId xmlns:a16="http://schemas.microsoft.com/office/drawing/2014/main" id="{8F79713D-0068-19C4-F652-A3A68F16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5" name="Object 12">
            <a:extLst>
              <a:ext uri="{FF2B5EF4-FFF2-40B4-BE49-F238E27FC236}">
                <a16:creationId xmlns:a16="http://schemas.microsoft.com/office/drawing/2014/main" id="{9C93E7AE-F680-F170-52DB-AAB2AC1E5042}"/>
              </a:ext>
            </a:extLst>
          </p:cNvPr>
          <p:cNvSpPr txBox="1"/>
          <p:nvPr/>
        </p:nvSpPr>
        <p:spPr>
          <a:xfrm>
            <a:off x="1049409" y="2115222"/>
            <a:ext cx="702895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kern="0" spc="-3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① 평가 항목 및 평가 지표의 설정</a:t>
            </a:r>
            <a:endParaRPr lang="en-US" altLang="ko-KR" sz="3000" kern="0" spc="-3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8 Heavy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CA90D5-F551-118C-26B9-DB8E78E5E56D}"/>
              </a:ext>
            </a:extLst>
          </p:cNvPr>
          <p:cNvSpPr txBox="1"/>
          <p:nvPr/>
        </p:nvSpPr>
        <p:spPr>
          <a:xfrm>
            <a:off x="1880662" y="3037189"/>
            <a:ext cx="5359619" cy="105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지역별 인프라 시설 수를</a:t>
            </a:r>
            <a:endParaRPr lang="en-US" altLang="ko-KR" sz="2200" dirty="0">
              <a:solidFill>
                <a:srgbClr val="49494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AHP </a:t>
            </a:r>
            <a:r>
              <a:rPr lang="ko-KR" altLang="en-US" sz="2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분석의 평가 지표로 활용</a:t>
            </a:r>
            <a:endParaRPr lang="en-US" altLang="ko-KR" sz="2200" dirty="0">
              <a:solidFill>
                <a:srgbClr val="49494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" name="Object 37">
            <a:extLst>
              <a:ext uri="{FF2B5EF4-FFF2-40B4-BE49-F238E27FC236}">
                <a16:creationId xmlns:a16="http://schemas.microsoft.com/office/drawing/2014/main" id="{0DC2C5DE-60CC-0AC8-B99E-381C6813FE52}"/>
              </a:ext>
            </a:extLst>
          </p:cNvPr>
          <p:cNvSpPr txBox="1"/>
          <p:nvPr/>
        </p:nvSpPr>
        <p:spPr>
          <a:xfrm>
            <a:off x="457200" y="648048"/>
            <a:ext cx="8209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세부 입지 선정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FCB8140-AC11-C33D-FE60-F5CC3AE954D6}"/>
              </a:ext>
            </a:extLst>
          </p:cNvPr>
          <p:cNvCxnSpPr>
            <a:cxnSpLocks/>
          </p:cNvCxnSpPr>
          <p:nvPr/>
        </p:nvCxnSpPr>
        <p:spPr>
          <a:xfrm>
            <a:off x="9128758" y="1557672"/>
            <a:ext cx="15242" cy="8253074"/>
          </a:xfrm>
          <a:prstGeom prst="line">
            <a:avLst/>
          </a:prstGeom>
          <a:ln w="31750">
            <a:solidFill>
              <a:srgbClr val="2FA5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12">
            <a:extLst>
              <a:ext uri="{FF2B5EF4-FFF2-40B4-BE49-F238E27FC236}">
                <a16:creationId xmlns:a16="http://schemas.microsoft.com/office/drawing/2014/main" id="{432C997C-8746-2EF6-8906-1ED364D2A159}"/>
              </a:ext>
            </a:extLst>
          </p:cNvPr>
          <p:cNvSpPr txBox="1"/>
          <p:nvPr/>
        </p:nvSpPr>
        <p:spPr>
          <a:xfrm>
            <a:off x="10211474" y="2115222"/>
            <a:ext cx="702895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kern="0" spc="-3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② 평가 항목의 가중치 산출</a:t>
            </a:r>
            <a:endParaRPr lang="en-US" altLang="ko-KR" sz="3000" kern="0" spc="-3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8 Heavy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AC2CCB-8557-02C7-0936-6CB31BBFFC2D}"/>
              </a:ext>
            </a:extLst>
          </p:cNvPr>
          <p:cNvSpPr txBox="1"/>
          <p:nvPr/>
        </p:nvSpPr>
        <p:spPr>
          <a:xfrm>
            <a:off x="9794769" y="9410700"/>
            <a:ext cx="7853391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 </a:t>
            </a:r>
            <a:r>
              <a:rPr lang="ko-KR" altLang="en-US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각 시</a:t>
            </a:r>
            <a:r>
              <a:rPr lang="en-US" altLang="ko-KR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·</a:t>
            </a:r>
            <a:r>
              <a:rPr lang="ko-KR" altLang="en-US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군</a:t>
            </a:r>
            <a:r>
              <a:rPr lang="en-US" altLang="ko-KR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·</a:t>
            </a:r>
            <a:r>
              <a:rPr lang="ko-KR" altLang="en-US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구별 인프라 시설 수가 다르기 때문에</a:t>
            </a:r>
            <a:r>
              <a:rPr lang="en-US" altLang="ko-KR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</a:t>
            </a:r>
            <a:r>
              <a:rPr lang="en-US" altLang="ko-KR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·</a:t>
            </a:r>
            <a:r>
              <a:rPr lang="ko-KR" altLang="en-US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군</a:t>
            </a:r>
            <a:r>
              <a:rPr lang="en-US" altLang="ko-KR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·</a:t>
            </a:r>
            <a:r>
              <a:rPr lang="ko-KR" altLang="en-US" sz="16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구별 가중치 별도 산출</a:t>
            </a:r>
            <a:endParaRPr lang="en-US" altLang="ko-KR" sz="1600" dirty="0">
              <a:solidFill>
                <a:srgbClr val="49494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1A7327-B28E-A4EC-65A0-5EEC57730985}"/>
                  </a:ext>
                </a:extLst>
              </p:cNvPr>
              <p:cNvSpPr txBox="1"/>
              <p:nvPr/>
            </p:nvSpPr>
            <p:spPr>
              <a:xfrm>
                <a:off x="9728738" y="3173151"/>
                <a:ext cx="7985445" cy="1305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 dirty="0" smtClean="0">
                          <a:latin typeface="Cambria Math" panose="02040503050406030204" pitchFamily="18" charset="0"/>
                        </a:rPr>
                        <m:t>𝐴𝑤</m:t>
                      </m:r>
                      <m:r>
                        <a:rPr lang="en-US" altLang="ko-KR" sz="2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2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2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2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2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2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2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2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200" i="1" dirty="0" err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2200" i="1" dirty="0" err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1A7327-B28E-A4EC-65A0-5EEC5773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738" y="3173151"/>
                <a:ext cx="7985445" cy="1305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6704D7A9-DEDF-EF8C-7580-C7442850F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07" y="6810743"/>
            <a:ext cx="7230537" cy="2221083"/>
          </a:xfrm>
          <a:prstGeom prst="rect">
            <a:avLst/>
          </a:prstGeom>
          <a:ln w="28575">
            <a:solidFill>
              <a:srgbClr val="2FA599"/>
            </a:solidFill>
          </a:ln>
        </p:spPr>
      </p:pic>
      <p:sp>
        <p:nvSpPr>
          <p:cNvPr id="24" name="Object 12">
            <a:extLst>
              <a:ext uri="{FF2B5EF4-FFF2-40B4-BE49-F238E27FC236}">
                <a16:creationId xmlns:a16="http://schemas.microsoft.com/office/drawing/2014/main" id="{970A0B29-45C8-1508-274C-69632C7FBEAB}"/>
              </a:ext>
            </a:extLst>
          </p:cNvPr>
          <p:cNvSpPr txBox="1"/>
          <p:nvPr/>
        </p:nvSpPr>
        <p:spPr>
          <a:xfrm>
            <a:off x="3147271" y="9269620"/>
            <a:ext cx="282639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8 Heavy" pitchFamily="34" charset="0"/>
              </a:rPr>
              <a:t>▲    </a:t>
            </a:r>
            <a:r>
              <a:rPr lang="en-US" altLang="ko-KR" kern="0" spc="-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8 Heavy" pitchFamily="34" charset="0"/>
              </a:rPr>
              <a:t>[ </a:t>
            </a:r>
            <a:r>
              <a:rPr lang="ko-KR" altLang="en-US" kern="0" spc="-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8 Heavy" pitchFamily="34" charset="0"/>
              </a:rPr>
              <a:t>예시 </a:t>
            </a:r>
            <a:r>
              <a:rPr lang="en-US" altLang="ko-KR" kern="0" spc="-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8 Heavy" pitchFamily="34" charset="0"/>
              </a:rPr>
              <a:t>]  </a:t>
            </a:r>
            <a:r>
              <a:rPr lang="ko-KR" altLang="en-US" kern="0" spc="-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8 Heavy" pitchFamily="34" charset="0"/>
              </a:rPr>
              <a:t>포항시  인프라</a:t>
            </a:r>
            <a:endParaRPr lang="en-US" altLang="ko-KR" kern="0" spc="-200" dirty="0">
              <a:solidFill>
                <a:srgbClr val="49494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8 Heavy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543D140-8D16-992B-994D-099DD2C93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7014" y="4982953"/>
            <a:ext cx="7248899" cy="3655580"/>
          </a:xfrm>
          <a:prstGeom prst="rect">
            <a:avLst/>
          </a:prstGeom>
          <a:ln w="28575">
            <a:solidFill>
              <a:srgbClr val="2FA599"/>
            </a:solidFill>
          </a:ln>
        </p:spPr>
      </p:pic>
      <p:sp>
        <p:nvSpPr>
          <p:cNvPr id="30" name="Object 12">
            <a:extLst>
              <a:ext uri="{FF2B5EF4-FFF2-40B4-BE49-F238E27FC236}">
                <a16:creationId xmlns:a16="http://schemas.microsoft.com/office/drawing/2014/main" id="{A0DA1A12-990F-C6E5-5116-045A93E0A8BB}"/>
              </a:ext>
            </a:extLst>
          </p:cNvPr>
          <p:cNvSpPr txBox="1"/>
          <p:nvPr/>
        </p:nvSpPr>
        <p:spPr>
          <a:xfrm>
            <a:off x="12179396" y="8900288"/>
            <a:ext cx="30841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8 Heavy" pitchFamily="34" charset="0"/>
              </a:rPr>
              <a:t>▲    </a:t>
            </a:r>
            <a:r>
              <a:rPr lang="en-US" altLang="ko-KR" kern="0" spc="-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8 Heavy" pitchFamily="34" charset="0"/>
              </a:rPr>
              <a:t>[ </a:t>
            </a:r>
            <a:r>
              <a:rPr lang="ko-KR" altLang="en-US" kern="0" spc="-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8 Heavy" pitchFamily="34" charset="0"/>
              </a:rPr>
              <a:t>예시 </a:t>
            </a:r>
            <a:r>
              <a:rPr lang="en-US" altLang="ko-KR" kern="0" spc="-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8 Heavy" pitchFamily="34" charset="0"/>
              </a:rPr>
              <a:t>]  </a:t>
            </a:r>
            <a:r>
              <a:rPr lang="ko-KR" altLang="en-US" kern="0" spc="-2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8 Heavy" pitchFamily="34" charset="0"/>
              </a:rPr>
              <a:t>포항시  가중치 산출</a:t>
            </a:r>
            <a:endParaRPr lang="en-US" altLang="ko-KR" kern="0" spc="-200" dirty="0">
              <a:solidFill>
                <a:srgbClr val="49494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8 Heavy" pitchFamily="34" charset="0"/>
            </a:endParaRPr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9BCCCDD0-59A4-5982-579F-F8A9CFA453AE}"/>
              </a:ext>
            </a:extLst>
          </p:cNvPr>
          <p:cNvSpPr txBox="1"/>
          <p:nvPr/>
        </p:nvSpPr>
        <p:spPr>
          <a:xfrm>
            <a:off x="3810000" y="779502"/>
            <a:ext cx="274320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AHP </a:t>
            </a:r>
            <a:r>
              <a:rPr lang="ko-KR" altLang="en-US" sz="30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</a:t>
            </a:r>
            <a:endParaRPr lang="en-US" sz="3000" dirty="0">
              <a:solidFill>
                <a:srgbClr val="49494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9F62B6D9-0164-9941-15B7-7BE955E12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833820"/>
              </p:ext>
            </p:extLst>
          </p:nvPr>
        </p:nvGraphicFramePr>
        <p:xfrm>
          <a:off x="1143045" y="4487442"/>
          <a:ext cx="6834852" cy="192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713">
                  <a:extLst>
                    <a:ext uri="{9D8B030D-6E8A-4147-A177-3AD203B41FA5}">
                      <a16:colId xmlns:a16="http://schemas.microsoft.com/office/drawing/2014/main" val="2435204804"/>
                    </a:ext>
                  </a:extLst>
                </a:gridCol>
                <a:gridCol w="1708713">
                  <a:extLst>
                    <a:ext uri="{9D8B030D-6E8A-4147-A177-3AD203B41FA5}">
                      <a16:colId xmlns:a16="http://schemas.microsoft.com/office/drawing/2014/main" val="16779739"/>
                    </a:ext>
                  </a:extLst>
                </a:gridCol>
                <a:gridCol w="1708713">
                  <a:extLst>
                    <a:ext uri="{9D8B030D-6E8A-4147-A177-3AD203B41FA5}">
                      <a16:colId xmlns:a16="http://schemas.microsoft.com/office/drawing/2014/main" val="3855331927"/>
                    </a:ext>
                  </a:extLst>
                </a:gridCol>
                <a:gridCol w="1708713">
                  <a:extLst>
                    <a:ext uri="{9D8B030D-6E8A-4147-A177-3AD203B41FA5}">
                      <a16:colId xmlns:a16="http://schemas.microsoft.com/office/drawing/2014/main" val="1599528289"/>
                    </a:ext>
                  </a:extLst>
                </a:gridCol>
              </a:tblGrid>
              <a:tr h="63567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평가항목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평가항목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64444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7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초중고 수</a:t>
                      </a:r>
                      <a:endParaRPr lang="en-US" altLang="ko-KR" sz="17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7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대학교 수</a:t>
                      </a:r>
                      <a:endParaRPr lang="en-US" altLang="ko-KR" sz="17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7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도서관 수</a:t>
                      </a:r>
                      <a:endParaRPr lang="en-US" altLang="ko-KR" sz="17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7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상급종합병원 수</a:t>
                      </a:r>
                      <a:endParaRPr lang="en-US" altLang="ko-KR" sz="17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32339"/>
                  </a:ext>
                </a:extLst>
              </a:tr>
              <a:tr h="64444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7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종합병원 수</a:t>
                      </a:r>
                      <a:endParaRPr lang="en-US" altLang="ko-KR" sz="17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7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우체국 수</a:t>
                      </a:r>
                      <a:endParaRPr lang="en-US" altLang="ko-KR" sz="17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7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유통 수</a:t>
                      </a:r>
                      <a:endParaRPr lang="en-US" altLang="ko-KR" sz="17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7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주민센터 수</a:t>
                      </a:r>
                      <a:endParaRPr lang="en-US" altLang="ko-KR" sz="17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94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211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E67A51C0-A4DD-D023-AE77-9ADB78C834E7}"/>
              </a:ext>
            </a:extLst>
          </p:cNvPr>
          <p:cNvGrpSpPr/>
          <p:nvPr/>
        </p:nvGrpSpPr>
        <p:grpSpPr>
          <a:xfrm>
            <a:off x="-1" y="0"/>
            <a:ext cx="18288001" cy="10287000"/>
            <a:chOff x="-357581" y="-357971"/>
            <a:chExt cx="9398851" cy="1093816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C36B90B-A51E-AEEE-13EE-8EB9343E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sp>
        <p:nvSpPr>
          <p:cNvPr id="10" name="Object 12">
            <a:extLst>
              <a:ext uri="{FF2B5EF4-FFF2-40B4-BE49-F238E27FC236}">
                <a16:creationId xmlns:a16="http://schemas.microsoft.com/office/drawing/2014/main" id="{4160B7F8-C293-7154-8B29-E59ACBBC9A48}"/>
              </a:ext>
            </a:extLst>
          </p:cNvPr>
          <p:cNvSpPr txBox="1"/>
          <p:nvPr/>
        </p:nvSpPr>
        <p:spPr>
          <a:xfrm>
            <a:off x="6477000" y="6109037"/>
            <a:ext cx="5334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분석 결과</a:t>
            </a:r>
            <a:endParaRPr lang="en-US" altLang="ko-KR" sz="6000" kern="0" spc="-3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8 Heavy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A78EB33-60F9-9B58-E084-27E3A6E23CF6}"/>
              </a:ext>
            </a:extLst>
          </p:cNvPr>
          <p:cNvSpPr/>
          <p:nvPr/>
        </p:nvSpPr>
        <p:spPr>
          <a:xfrm>
            <a:off x="8191500" y="3695700"/>
            <a:ext cx="1905000" cy="190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C9E742A-B9F9-88FD-11ED-A2F3F00BF039}"/>
              </a:ext>
            </a:extLst>
          </p:cNvPr>
          <p:cNvSpPr txBox="1"/>
          <p:nvPr/>
        </p:nvSpPr>
        <p:spPr>
          <a:xfrm>
            <a:off x="6450106" y="4223742"/>
            <a:ext cx="5334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1" kern="0" spc="-300" dirty="0">
                <a:solidFill>
                  <a:srgbClr val="2FA59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41743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9B62D64-01A7-05B9-C22F-CB63C9D87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6" r="23717"/>
          <a:stretch/>
        </p:blipFill>
        <p:spPr>
          <a:xfrm>
            <a:off x="9753600" y="379390"/>
            <a:ext cx="8242784" cy="8072099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7A8A730-AC8C-BCE3-7DC0-A20B17BB41B6}"/>
              </a:ext>
            </a:extLst>
          </p:cNvPr>
          <p:cNvGrpSpPr/>
          <p:nvPr/>
        </p:nvGrpSpPr>
        <p:grpSpPr>
          <a:xfrm>
            <a:off x="-1" y="8766237"/>
            <a:ext cx="18288000" cy="1592681"/>
            <a:chOff x="-419246" y="8694319"/>
            <a:chExt cx="19160701" cy="188587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E096962-6439-BE57-6655-72FACB74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6" name="Object 37">
            <a:extLst>
              <a:ext uri="{FF2B5EF4-FFF2-40B4-BE49-F238E27FC236}">
                <a16:creationId xmlns:a16="http://schemas.microsoft.com/office/drawing/2014/main" id="{EB529CA2-1C93-947D-1844-C5C2C0D1622B}"/>
              </a:ext>
            </a:extLst>
          </p:cNvPr>
          <p:cNvSpPr txBox="1"/>
          <p:nvPr/>
        </p:nvSpPr>
        <p:spPr>
          <a:xfrm>
            <a:off x="457200" y="617271"/>
            <a:ext cx="82097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시</a:t>
            </a:r>
            <a:r>
              <a:rPr lang="en-US" altLang="ko-KR" sz="4400" b="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군</a:t>
            </a:r>
            <a:r>
              <a:rPr lang="en-US" altLang="ko-KR" sz="4000" b="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구 선정 결과</a:t>
            </a:r>
            <a:endParaRPr lang="en-US" dirty="0">
              <a:solidFill>
                <a:srgbClr val="494949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C33133C-8A11-EC94-E217-2AAD22D340F1}"/>
              </a:ext>
            </a:extLst>
          </p:cNvPr>
          <p:cNvSpPr txBox="1"/>
          <p:nvPr/>
        </p:nvSpPr>
        <p:spPr>
          <a:xfrm>
            <a:off x="2473176" y="8967972"/>
            <a:ext cx="13335907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시</a:t>
            </a:r>
            <a:r>
              <a:rPr lang="en-US" altLang="ko-KR" sz="2400" b="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· </a:t>
            </a:r>
            <a:r>
              <a:rPr lang="ko-KR" altLang="en-US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군</a:t>
            </a:r>
            <a:r>
              <a:rPr lang="en-US" altLang="ko-KR" sz="2400" b="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· </a:t>
            </a:r>
            <a:r>
              <a:rPr lang="ko-KR" altLang="en-US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구 선정 결과 경상도</a:t>
            </a:r>
            <a:r>
              <a:rPr lang="en-US" altLang="ko-KR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, </a:t>
            </a:r>
            <a:r>
              <a:rPr lang="ko-KR" altLang="en-US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전라도</a:t>
            </a:r>
            <a:r>
              <a:rPr lang="en-US" altLang="ko-KR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, </a:t>
            </a:r>
            <a:r>
              <a:rPr lang="ko-KR" altLang="en-US" sz="24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충청도 등으로 선정되었으며</a:t>
            </a:r>
            <a:endParaRPr lang="en-US" altLang="ko-KR" sz="2400" kern="0" spc="-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6 Bold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수도권 인구 과밀 문제 해결 가능할 것으로 기대</a:t>
            </a:r>
            <a:endParaRPr lang="en-US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0FE466-ADAB-7E00-18BD-099769517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83128"/>
              </p:ext>
            </p:extLst>
          </p:nvPr>
        </p:nvGraphicFramePr>
        <p:xfrm>
          <a:off x="1805873" y="3359779"/>
          <a:ext cx="6728528" cy="3529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599">
                  <a:extLst>
                    <a:ext uri="{9D8B030D-6E8A-4147-A177-3AD203B41FA5}">
                      <a16:colId xmlns:a16="http://schemas.microsoft.com/office/drawing/2014/main" val="2772302680"/>
                    </a:ext>
                  </a:extLst>
                </a:gridCol>
                <a:gridCol w="1987665">
                  <a:extLst>
                    <a:ext uri="{9D8B030D-6E8A-4147-A177-3AD203B41FA5}">
                      <a16:colId xmlns:a16="http://schemas.microsoft.com/office/drawing/2014/main" val="1667539542"/>
                    </a:ext>
                  </a:extLst>
                </a:gridCol>
                <a:gridCol w="1365135">
                  <a:extLst>
                    <a:ext uri="{9D8B030D-6E8A-4147-A177-3AD203B41FA5}">
                      <a16:colId xmlns:a16="http://schemas.microsoft.com/office/drawing/2014/main" val="3855331927"/>
                    </a:ext>
                  </a:extLst>
                </a:gridCol>
                <a:gridCol w="1999129">
                  <a:extLst>
                    <a:ext uri="{9D8B030D-6E8A-4147-A177-3AD203B41FA5}">
                      <a16:colId xmlns:a16="http://schemas.microsoft.com/office/drawing/2014/main" val="2729118855"/>
                    </a:ext>
                  </a:extLst>
                </a:gridCol>
              </a:tblGrid>
              <a:tr h="534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지역명</a:t>
                      </a:r>
                      <a:endParaRPr lang="ko-KR" altLang="en-US" sz="2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지역명</a:t>
                      </a:r>
                      <a:endParaRPr lang="ko-KR" altLang="en-US" sz="2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경상북도 포항시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6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충청남도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서산시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32339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경상북도 구미시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7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전라남도 목포시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953222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3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경상남도 사천시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8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전라남도 완도군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479880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4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전라남도 여수시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경상북도 영주시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68186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5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경상남도 양산시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10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강원도 삼척시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011844"/>
                  </a:ext>
                </a:extLst>
              </a:tr>
            </a:tbl>
          </a:graphicData>
        </a:graphic>
      </p:graphicFrame>
      <p:sp>
        <p:nvSpPr>
          <p:cNvPr id="17" name="Object 5">
            <a:extLst>
              <a:ext uri="{FF2B5EF4-FFF2-40B4-BE49-F238E27FC236}">
                <a16:creationId xmlns:a16="http://schemas.microsoft.com/office/drawing/2014/main" id="{CB2BE577-DF61-7DB1-27EB-8906E69DB21C}"/>
              </a:ext>
            </a:extLst>
          </p:cNvPr>
          <p:cNvSpPr txBox="1"/>
          <p:nvPr/>
        </p:nvSpPr>
        <p:spPr>
          <a:xfrm>
            <a:off x="15283663" y="3841864"/>
            <a:ext cx="914400" cy="584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spc="-200" dirty="0">
                <a:solidFill>
                  <a:srgbClr val="4949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포항</a:t>
            </a:r>
            <a:endParaRPr lang="en-US" sz="2400" dirty="0">
              <a:solidFill>
                <a:srgbClr val="4949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ED79766-AE32-BAA3-C13D-6646C35A4743}"/>
              </a:ext>
            </a:extLst>
          </p:cNvPr>
          <p:cNvSpPr txBox="1"/>
          <p:nvPr/>
        </p:nvSpPr>
        <p:spPr>
          <a:xfrm>
            <a:off x="15722934" y="2790260"/>
            <a:ext cx="914400" cy="584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spc="-200" dirty="0">
                <a:solidFill>
                  <a:srgbClr val="4949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구미</a:t>
            </a:r>
            <a:endParaRPr lang="en-US" sz="2400" dirty="0">
              <a:solidFill>
                <a:srgbClr val="4949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778DCD82-D5D3-87FF-810C-96B52C1A8837}"/>
              </a:ext>
            </a:extLst>
          </p:cNvPr>
          <p:cNvSpPr txBox="1"/>
          <p:nvPr/>
        </p:nvSpPr>
        <p:spPr>
          <a:xfrm>
            <a:off x="14102615" y="6586175"/>
            <a:ext cx="914400" cy="584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4949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사천</a:t>
            </a:r>
            <a:endParaRPr lang="en-US" sz="2400" dirty="0">
              <a:solidFill>
                <a:srgbClr val="4949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9C6776-34B1-3A38-666E-495DC37A632E}"/>
              </a:ext>
            </a:extLst>
          </p:cNvPr>
          <p:cNvCxnSpPr>
            <a:cxnSpLocks/>
          </p:cNvCxnSpPr>
          <p:nvPr/>
        </p:nvCxnSpPr>
        <p:spPr>
          <a:xfrm flipV="1">
            <a:off x="13952580" y="3105008"/>
            <a:ext cx="1788283" cy="79331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CE2065A-C882-A9A9-60DD-1CC0025242FC}"/>
              </a:ext>
            </a:extLst>
          </p:cNvPr>
          <p:cNvCxnSpPr>
            <a:cxnSpLocks/>
          </p:cNvCxnSpPr>
          <p:nvPr/>
        </p:nvCxnSpPr>
        <p:spPr>
          <a:xfrm>
            <a:off x="13733789" y="5634077"/>
            <a:ext cx="625576" cy="104268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1AB565-7C5F-04EB-AA55-85F9F83F433C}"/>
              </a:ext>
            </a:extLst>
          </p:cNvPr>
          <p:cNvGrpSpPr/>
          <p:nvPr/>
        </p:nvGrpSpPr>
        <p:grpSpPr>
          <a:xfrm>
            <a:off x="15722934" y="6778818"/>
            <a:ext cx="2149366" cy="784007"/>
            <a:chOff x="8001000" y="8233270"/>
            <a:chExt cx="2328480" cy="83248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97DED1A-7CAE-AC1F-AD13-0DADF65D9831}"/>
                </a:ext>
              </a:extLst>
            </p:cNvPr>
            <p:cNvGrpSpPr/>
            <p:nvPr/>
          </p:nvGrpSpPr>
          <p:grpSpPr>
            <a:xfrm>
              <a:off x="8001000" y="8689927"/>
              <a:ext cx="2328480" cy="375829"/>
              <a:chOff x="7696200" y="8796761"/>
              <a:chExt cx="2328480" cy="3758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7FF7099-1218-628B-80C8-FAECCDDDDE24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FEEDB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CDC2E-7E49-D187-1C3C-0C9FAF81212B}"/>
                  </a:ext>
                </a:extLst>
              </p:cNvPr>
              <p:cNvSpPr txBox="1"/>
              <p:nvPr/>
            </p:nvSpPr>
            <p:spPr>
              <a:xfrm>
                <a:off x="8079487" y="8796761"/>
                <a:ext cx="1945193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상위 </a:t>
                </a:r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4~10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순위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5CA096F-0E88-3B31-E213-93C6594401B5}"/>
                </a:ext>
              </a:extLst>
            </p:cNvPr>
            <p:cNvGrpSpPr/>
            <p:nvPr/>
          </p:nvGrpSpPr>
          <p:grpSpPr>
            <a:xfrm>
              <a:off x="8001000" y="8233270"/>
              <a:ext cx="1981200" cy="375829"/>
              <a:chOff x="7696200" y="8796761"/>
              <a:chExt cx="1981200" cy="375829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B4B59B5-EE4F-85EF-CBD9-B22FDBD062B4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FFD1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6C5427-170A-D5FB-B8DC-F2F4930B07A0}"/>
                  </a:ext>
                </a:extLst>
              </p:cNvPr>
              <p:cNvSpPr txBox="1"/>
              <p:nvPr/>
            </p:nvSpPr>
            <p:spPr>
              <a:xfrm>
                <a:off x="8077200" y="8796761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상위 </a:t>
                </a:r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1~3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순위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542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78EF2D-C802-F0F1-8846-57BBB568C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171" y="868629"/>
            <a:ext cx="8763658" cy="886899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772F17F-6D92-E695-8C64-C03C7726A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Object 37">
            <a:extLst>
              <a:ext uri="{FF2B5EF4-FFF2-40B4-BE49-F238E27FC236}">
                <a16:creationId xmlns:a16="http://schemas.microsoft.com/office/drawing/2014/main" id="{81B24B46-56EA-EF93-A64E-E26F44F453C6}"/>
              </a:ext>
            </a:extLst>
          </p:cNvPr>
          <p:cNvSpPr txBox="1"/>
          <p:nvPr/>
        </p:nvSpPr>
        <p:spPr>
          <a:xfrm>
            <a:off x="457200" y="617271"/>
            <a:ext cx="82097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b="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읍</a:t>
            </a:r>
            <a:r>
              <a:rPr lang="en-US" altLang="ko-KR" sz="4400" b="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4200" b="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면</a:t>
            </a:r>
            <a:r>
              <a:rPr lang="en-US" altLang="ko-KR" sz="4000" b="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4200" b="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동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선정 결과</a:t>
            </a:r>
            <a:endParaRPr lang="en-US" dirty="0">
              <a:solidFill>
                <a:srgbClr val="494949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CBED2199-5F1C-B306-D05A-50E8635E0568}"/>
              </a:ext>
            </a:extLst>
          </p:cNvPr>
          <p:cNvSpPr txBox="1"/>
          <p:nvPr/>
        </p:nvSpPr>
        <p:spPr>
          <a:xfrm>
            <a:off x="4953000" y="868629"/>
            <a:ext cx="27432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포항시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00FE466-ADAB-7E00-18BD-099769517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944056"/>
              </p:ext>
            </p:extLst>
          </p:nvPr>
        </p:nvGraphicFramePr>
        <p:xfrm>
          <a:off x="914400" y="7303319"/>
          <a:ext cx="4873957" cy="2331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121">
                  <a:extLst>
                    <a:ext uri="{9D8B030D-6E8A-4147-A177-3AD203B41FA5}">
                      <a16:colId xmlns:a16="http://schemas.microsoft.com/office/drawing/2014/main" val="2772302680"/>
                    </a:ext>
                  </a:extLst>
                </a:gridCol>
                <a:gridCol w="1789418">
                  <a:extLst>
                    <a:ext uri="{9D8B030D-6E8A-4147-A177-3AD203B41FA5}">
                      <a16:colId xmlns:a16="http://schemas.microsoft.com/office/drawing/2014/main" val="3855331927"/>
                    </a:ext>
                  </a:extLst>
                </a:gridCol>
                <a:gridCol w="1789418">
                  <a:extLst>
                    <a:ext uri="{9D8B030D-6E8A-4147-A177-3AD203B41FA5}">
                      <a16:colId xmlns:a16="http://schemas.microsoft.com/office/drawing/2014/main" val="628840983"/>
                    </a:ext>
                  </a:extLst>
                </a:gridCol>
              </a:tblGrid>
              <a:tr h="534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지역명</a:t>
                      </a:r>
                      <a:endParaRPr lang="ko-KR" altLang="en-US" sz="2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AHP </a:t>
                      </a:r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포항시 </a:t>
                      </a:r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흥해읍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1.399086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32339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포항시 </a:t>
                      </a:r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오천읍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1.178797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953222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3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포항시 </a:t>
                      </a:r>
                      <a:r>
                        <a:rPr lang="ko-KR" altLang="en-US" sz="180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연일읍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1.132584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47988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4452091B-5E0B-42BA-79A0-309DC2B4F9F8}"/>
              </a:ext>
            </a:extLst>
          </p:cNvPr>
          <p:cNvGrpSpPr/>
          <p:nvPr/>
        </p:nvGrpSpPr>
        <p:grpSpPr>
          <a:xfrm>
            <a:off x="15094842" y="8115300"/>
            <a:ext cx="1830912" cy="1209408"/>
            <a:chOff x="8001000" y="8233270"/>
            <a:chExt cx="1983488" cy="128419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D9F6BD6-F3B9-4DEC-EA9A-831DE7A5B1A6}"/>
                </a:ext>
              </a:extLst>
            </p:cNvPr>
            <p:cNvGrpSpPr/>
            <p:nvPr/>
          </p:nvGrpSpPr>
          <p:grpSpPr>
            <a:xfrm>
              <a:off x="8001000" y="9141633"/>
              <a:ext cx="1981200" cy="375829"/>
              <a:chOff x="7696200" y="8790755"/>
              <a:chExt cx="1981200" cy="37582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867A3A4-B17B-2343-96EE-40E365C4DBD9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FFEDB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5958BB-A4F7-EAB0-443A-36B0D626B34B}"/>
                  </a:ext>
                </a:extLst>
              </p:cNvPr>
              <p:cNvSpPr txBox="1"/>
              <p:nvPr/>
            </p:nvSpPr>
            <p:spPr>
              <a:xfrm>
                <a:off x="8077200" y="8790755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3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순위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97ADE26-B725-691A-E73E-4C12912DACD6}"/>
                </a:ext>
              </a:extLst>
            </p:cNvPr>
            <p:cNvGrpSpPr/>
            <p:nvPr/>
          </p:nvGrpSpPr>
          <p:grpSpPr>
            <a:xfrm>
              <a:off x="8001000" y="8689927"/>
              <a:ext cx="1983488" cy="375829"/>
              <a:chOff x="7696200" y="8796761"/>
              <a:chExt cx="1983488" cy="37582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BBB1E8F-1092-804D-E167-0CC2AC0D62C8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FFE17F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375B96-3243-AAB5-34D7-DA082AEE375E}"/>
                  </a:ext>
                </a:extLst>
              </p:cNvPr>
              <p:cNvSpPr txBox="1"/>
              <p:nvPr/>
            </p:nvSpPr>
            <p:spPr>
              <a:xfrm>
                <a:off x="8079488" y="8796761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2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순위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15B38C0-EE3B-977F-C3BC-FFDA66A0BA1E}"/>
                </a:ext>
              </a:extLst>
            </p:cNvPr>
            <p:cNvGrpSpPr/>
            <p:nvPr/>
          </p:nvGrpSpPr>
          <p:grpSpPr>
            <a:xfrm>
              <a:off x="8001000" y="8233270"/>
              <a:ext cx="1981200" cy="375829"/>
              <a:chOff x="7696200" y="8796761"/>
              <a:chExt cx="1981200" cy="375829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59FF51B-1751-65D7-11C4-8C89825BF46E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FFD1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961EED-34DE-5C0D-6C7E-758817771202}"/>
                  </a:ext>
                </a:extLst>
              </p:cNvPr>
              <p:cNvSpPr txBox="1"/>
              <p:nvPr/>
            </p:nvSpPr>
            <p:spPr>
              <a:xfrm>
                <a:off x="8077200" y="8796761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1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순위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9820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D649BD1D-BF99-A563-45D3-D5A2BAFD2EF8}"/>
              </a:ext>
            </a:extLst>
          </p:cNvPr>
          <p:cNvGrpSpPr/>
          <p:nvPr/>
        </p:nvGrpSpPr>
        <p:grpSpPr>
          <a:xfrm>
            <a:off x="-1" y="0"/>
            <a:ext cx="18288001" cy="10287000"/>
            <a:chOff x="-357581" y="-357971"/>
            <a:chExt cx="9398851" cy="1093816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3EC2FCB2-A41B-937B-5F52-1CBE7747D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sp>
        <p:nvSpPr>
          <p:cNvPr id="10" name="Object 12">
            <a:extLst>
              <a:ext uri="{FF2B5EF4-FFF2-40B4-BE49-F238E27FC236}">
                <a16:creationId xmlns:a16="http://schemas.microsoft.com/office/drawing/2014/main" id="{4160B7F8-C293-7154-8B29-E59ACBBC9A48}"/>
              </a:ext>
            </a:extLst>
          </p:cNvPr>
          <p:cNvSpPr txBox="1"/>
          <p:nvPr/>
        </p:nvSpPr>
        <p:spPr>
          <a:xfrm>
            <a:off x="6477000" y="6109037"/>
            <a:ext cx="5334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분석 배경</a:t>
            </a:r>
            <a:endParaRPr lang="en-US" altLang="ko-KR" sz="6000" kern="0" spc="-3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8 Heavy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A78EB33-60F9-9B58-E084-27E3A6E23CF6}"/>
              </a:ext>
            </a:extLst>
          </p:cNvPr>
          <p:cNvSpPr/>
          <p:nvPr/>
        </p:nvSpPr>
        <p:spPr>
          <a:xfrm>
            <a:off x="8191500" y="3695700"/>
            <a:ext cx="1905000" cy="190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C9E742A-B9F9-88FD-11ED-A2F3F00BF039}"/>
              </a:ext>
            </a:extLst>
          </p:cNvPr>
          <p:cNvSpPr txBox="1"/>
          <p:nvPr/>
        </p:nvSpPr>
        <p:spPr>
          <a:xfrm>
            <a:off x="6450106" y="4223742"/>
            <a:ext cx="5334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1" kern="0" spc="-300" dirty="0">
                <a:solidFill>
                  <a:srgbClr val="2FA59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88013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DBE2E1C-0D70-650C-DF51-C7E5F0D4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63" y="1159973"/>
            <a:ext cx="10424073" cy="866604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772F17F-6D92-E695-8C64-C03C7726A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062217-4E73-CA74-5CCF-103DFA1678F3}"/>
              </a:ext>
            </a:extLst>
          </p:cNvPr>
          <p:cNvGrpSpPr/>
          <p:nvPr/>
        </p:nvGrpSpPr>
        <p:grpSpPr>
          <a:xfrm>
            <a:off x="15094842" y="8115300"/>
            <a:ext cx="1830912" cy="1209408"/>
            <a:chOff x="8001000" y="8233270"/>
            <a:chExt cx="1983488" cy="128419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FE1F868-22C4-7648-F191-5C8D9132EC73}"/>
                </a:ext>
              </a:extLst>
            </p:cNvPr>
            <p:cNvGrpSpPr/>
            <p:nvPr/>
          </p:nvGrpSpPr>
          <p:grpSpPr>
            <a:xfrm>
              <a:off x="8001000" y="9141633"/>
              <a:ext cx="1981200" cy="375829"/>
              <a:chOff x="7696200" y="8790755"/>
              <a:chExt cx="1981200" cy="375829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9DAF20D-F58A-D67B-5099-FFB214533604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FFEDB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195972-B58D-944E-2CA1-AE0AA3FDAC32}"/>
                  </a:ext>
                </a:extLst>
              </p:cNvPr>
              <p:cNvSpPr txBox="1"/>
              <p:nvPr/>
            </p:nvSpPr>
            <p:spPr>
              <a:xfrm>
                <a:off x="8077200" y="8790755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3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순위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FCFC910-CF2E-93B6-5D50-EAEC35A49ABD}"/>
                </a:ext>
              </a:extLst>
            </p:cNvPr>
            <p:cNvGrpSpPr/>
            <p:nvPr/>
          </p:nvGrpSpPr>
          <p:grpSpPr>
            <a:xfrm>
              <a:off x="8001000" y="8689927"/>
              <a:ext cx="1983488" cy="375829"/>
              <a:chOff x="7696200" y="8796761"/>
              <a:chExt cx="1983488" cy="375829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3D27ABE-86EA-80D4-FD9A-294A21845EF7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FFE17F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2DF11F-1DC4-84DF-1720-D11334276F90}"/>
                  </a:ext>
                </a:extLst>
              </p:cNvPr>
              <p:cNvSpPr txBox="1"/>
              <p:nvPr/>
            </p:nvSpPr>
            <p:spPr>
              <a:xfrm>
                <a:off x="8079488" y="8796761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2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순위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5EBEEBB-07A0-1E9B-24BA-ECCFF9A6BA64}"/>
                </a:ext>
              </a:extLst>
            </p:cNvPr>
            <p:cNvGrpSpPr/>
            <p:nvPr/>
          </p:nvGrpSpPr>
          <p:grpSpPr>
            <a:xfrm>
              <a:off x="8001000" y="8233270"/>
              <a:ext cx="1981200" cy="375829"/>
              <a:chOff x="7696200" y="8796761"/>
              <a:chExt cx="1981200" cy="375829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0FEA0CC-C981-4F38-0A39-3D2E9F1DB2B7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FFD1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D708ACC-8F7A-3A85-BBBE-21B634D7B7F9}"/>
                  </a:ext>
                </a:extLst>
              </p:cNvPr>
              <p:cNvSpPr txBox="1"/>
              <p:nvPr/>
            </p:nvSpPr>
            <p:spPr>
              <a:xfrm>
                <a:off x="8077200" y="8796761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1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순위</a:t>
                </a:r>
              </a:p>
            </p:txBody>
          </p:sp>
        </p:grpSp>
      </p:grpSp>
      <p:sp>
        <p:nvSpPr>
          <p:cNvPr id="2" name="Object 37">
            <a:extLst>
              <a:ext uri="{FF2B5EF4-FFF2-40B4-BE49-F238E27FC236}">
                <a16:creationId xmlns:a16="http://schemas.microsoft.com/office/drawing/2014/main" id="{52DB4051-6928-82E6-A1B1-11B8DB4496A9}"/>
              </a:ext>
            </a:extLst>
          </p:cNvPr>
          <p:cNvSpPr txBox="1"/>
          <p:nvPr/>
        </p:nvSpPr>
        <p:spPr>
          <a:xfrm>
            <a:off x="457200" y="617271"/>
            <a:ext cx="82097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b="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읍</a:t>
            </a:r>
            <a:r>
              <a:rPr lang="en-US" altLang="ko-KR" sz="4400" b="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4200" b="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면</a:t>
            </a:r>
            <a:r>
              <a:rPr lang="en-US" altLang="ko-KR" sz="4000" b="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4200" b="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동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선정 결과</a:t>
            </a:r>
            <a:endParaRPr lang="en-US" dirty="0">
              <a:solidFill>
                <a:srgbClr val="494949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" name="Object 16">
            <a:extLst>
              <a:ext uri="{FF2B5EF4-FFF2-40B4-BE49-F238E27FC236}">
                <a16:creationId xmlns:a16="http://schemas.microsoft.com/office/drawing/2014/main" id="{1B5DFAE9-A750-51B7-DC33-08A1698D211A}"/>
              </a:ext>
            </a:extLst>
          </p:cNvPr>
          <p:cNvSpPr txBox="1"/>
          <p:nvPr/>
        </p:nvSpPr>
        <p:spPr>
          <a:xfrm>
            <a:off x="4953000" y="868629"/>
            <a:ext cx="27432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구미시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31A220-4999-0495-AA0B-046012189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642461"/>
              </p:ext>
            </p:extLst>
          </p:nvPr>
        </p:nvGraphicFramePr>
        <p:xfrm>
          <a:off x="914400" y="7303319"/>
          <a:ext cx="4873957" cy="2331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121">
                  <a:extLst>
                    <a:ext uri="{9D8B030D-6E8A-4147-A177-3AD203B41FA5}">
                      <a16:colId xmlns:a16="http://schemas.microsoft.com/office/drawing/2014/main" val="2772302680"/>
                    </a:ext>
                  </a:extLst>
                </a:gridCol>
                <a:gridCol w="1789418">
                  <a:extLst>
                    <a:ext uri="{9D8B030D-6E8A-4147-A177-3AD203B41FA5}">
                      <a16:colId xmlns:a16="http://schemas.microsoft.com/office/drawing/2014/main" val="3855331927"/>
                    </a:ext>
                  </a:extLst>
                </a:gridCol>
                <a:gridCol w="1789418">
                  <a:extLst>
                    <a:ext uri="{9D8B030D-6E8A-4147-A177-3AD203B41FA5}">
                      <a16:colId xmlns:a16="http://schemas.microsoft.com/office/drawing/2014/main" val="628840983"/>
                    </a:ext>
                  </a:extLst>
                </a:gridCol>
              </a:tblGrid>
              <a:tr h="534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지역명</a:t>
                      </a:r>
                      <a:endParaRPr lang="ko-KR" altLang="en-US" sz="2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AHP </a:t>
                      </a:r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구미시 </a:t>
                      </a:r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도량동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1.325184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32339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구미시 </a:t>
                      </a:r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봉곡동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1.313195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953222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3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구미시 </a:t>
                      </a:r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고아읍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1.289296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4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532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AE05703-8BED-25FF-3F81-C7582BD4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32" y="1393436"/>
            <a:ext cx="8231135" cy="87397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4" name="그룹 1036">
            <a:extLst>
              <a:ext uri="{FF2B5EF4-FFF2-40B4-BE49-F238E27FC236}">
                <a16:creationId xmlns:a16="http://schemas.microsoft.com/office/drawing/2014/main" id="{C956A34B-47AC-508E-A636-2C8BFC8220B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FA8960BD-A429-BD67-4227-C1AE7B8B1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772F17F-6D92-E695-8C64-C03C7726A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03D4B5-0CF0-DD7F-DE1A-5316C3F2A3F8}"/>
              </a:ext>
            </a:extLst>
          </p:cNvPr>
          <p:cNvGrpSpPr/>
          <p:nvPr/>
        </p:nvGrpSpPr>
        <p:grpSpPr>
          <a:xfrm>
            <a:off x="15094842" y="8115300"/>
            <a:ext cx="1830912" cy="1209408"/>
            <a:chOff x="8001000" y="8233270"/>
            <a:chExt cx="1983488" cy="128419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4EB115-0B1C-ED82-D6B0-4E34EEF22645}"/>
                </a:ext>
              </a:extLst>
            </p:cNvPr>
            <p:cNvGrpSpPr/>
            <p:nvPr/>
          </p:nvGrpSpPr>
          <p:grpSpPr>
            <a:xfrm>
              <a:off x="8001000" y="9141633"/>
              <a:ext cx="1981200" cy="375829"/>
              <a:chOff x="7696200" y="8790755"/>
              <a:chExt cx="1981200" cy="37582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9C4B66A-C2AB-9047-3065-9A53A57C6514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FFEDB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4D0C96-46D5-F986-2DBF-C00419737474}"/>
                  </a:ext>
                </a:extLst>
              </p:cNvPr>
              <p:cNvSpPr txBox="1"/>
              <p:nvPr/>
            </p:nvSpPr>
            <p:spPr>
              <a:xfrm>
                <a:off x="8077200" y="8790755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3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순위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444D54E-78A4-8827-EFA3-139504BA9299}"/>
                </a:ext>
              </a:extLst>
            </p:cNvPr>
            <p:cNvGrpSpPr/>
            <p:nvPr/>
          </p:nvGrpSpPr>
          <p:grpSpPr>
            <a:xfrm>
              <a:off x="8001000" y="8689927"/>
              <a:ext cx="1983488" cy="375829"/>
              <a:chOff x="7696200" y="8796761"/>
              <a:chExt cx="1983488" cy="37582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B2822B7-BA31-139B-6642-FF2C17EA90C7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FFE17F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F4BE43-A85F-F3AE-B253-2E4AC2A76969}"/>
                  </a:ext>
                </a:extLst>
              </p:cNvPr>
              <p:cNvSpPr txBox="1"/>
              <p:nvPr/>
            </p:nvSpPr>
            <p:spPr>
              <a:xfrm>
                <a:off x="8079488" y="8796761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2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B3D808-3537-73C9-81A1-87FBDC909BBF}"/>
                </a:ext>
              </a:extLst>
            </p:cNvPr>
            <p:cNvGrpSpPr/>
            <p:nvPr/>
          </p:nvGrpSpPr>
          <p:grpSpPr>
            <a:xfrm>
              <a:off x="8001000" y="8233270"/>
              <a:ext cx="1981200" cy="375829"/>
              <a:chOff x="7696200" y="8796761"/>
              <a:chExt cx="1981200" cy="37582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74BD6D0-BF6C-B1E7-1ACD-8F1CBB3A2F80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FFD1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367BE5-D8A3-9BC7-19B4-A9C7DBDD070F}"/>
                  </a:ext>
                </a:extLst>
              </p:cNvPr>
              <p:cNvSpPr txBox="1"/>
              <p:nvPr/>
            </p:nvSpPr>
            <p:spPr>
              <a:xfrm>
                <a:off x="8077200" y="8796761"/>
                <a:ext cx="160020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1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순위</a:t>
                </a:r>
              </a:p>
            </p:txBody>
          </p:sp>
        </p:grpSp>
      </p:grpSp>
      <p:sp>
        <p:nvSpPr>
          <p:cNvPr id="2" name="Object 37">
            <a:extLst>
              <a:ext uri="{FF2B5EF4-FFF2-40B4-BE49-F238E27FC236}">
                <a16:creationId xmlns:a16="http://schemas.microsoft.com/office/drawing/2014/main" id="{4B575DB9-07C4-F292-0482-220CD0335C36}"/>
              </a:ext>
            </a:extLst>
          </p:cNvPr>
          <p:cNvSpPr txBox="1"/>
          <p:nvPr/>
        </p:nvSpPr>
        <p:spPr>
          <a:xfrm>
            <a:off x="457200" y="617271"/>
            <a:ext cx="82097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b="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읍</a:t>
            </a:r>
            <a:r>
              <a:rPr lang="en-US" altLang="ko-KR" sz="4400" b="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4200" b="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면</a:t>
            </a:r>
            <a:r>
              <a:rPr lang="en-US" altLang="ko-KR" sz="4000" b="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4200" b="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동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선정 결과</a:t>
            </a:r>
            <a:endParaRPr lang="en-US" dirty="0">
              <a:solidFill>
                <a:srgbClr val="494949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2338F6AB-23BD-F152-83AA-C1D53B6F6072}"/>
              </a:ext>
            </a:extLst>
          </p:cNvPr>
          <p:cNvSpPr txBox="1"/>
          <p:nvPr/>
        </p:nvSpPr>
        <p:spPr>
          <a:xfrm>
            <a:off x="4953000" y="868629"/>
            <a:ext cx="27432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사천시</a:t>
            </a:r>
            <a:endParaRPr lang="en-US" sz="24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99A8EF8-2577-B514-0F75-51796830B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0920"/>
              </p:ext>
            </p:extLst>
          </p:nvPr>
        </p:nvGraphicFramePr>
        <p:xfrm>
          <a:off x="914400" y="7303319"/>
          <a:ext cx="4873957" cy="2331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121">
                  <a:extLst>
                    <a:ext uri="{9D8B030D-6E8A-4147-A177-3AD203B41FA5}">
                      <a16:colId xmlns:a16="http://schemas.microsoft.com/office/drawing/2014/main" val="2772302680"/>
                    </a:ext>
                  </a:extLst>
                </a:gridCol>
                <a:gridCol w="1789418">
                  <a:extLst>
                    <a:ext uri="{9D8B030D-6E8A-4147-A177-3AD203B41FA5}">
                      <a16:colId xmlns:a16="http://schemas.microsoft.com/office/drawing/2014/main" val="3855331927"/>
                    </a:ext>
                  </a:extLst>
                </a:gridCol>
                <a:gridCol w="1789418">
                  <a:extLst>
                    <a:ext uri="{9D8B030D-6E8A-4147-A177-3AD203B41FA5}">
                      <a16:colId xmlns:a16="http://schemas.microsoft.com/office/drawing/2014/main" val="628840983"/>
                    </a:ext>
                  </a:extLst>
                </a:gridCol>
              </a:tblGrid>
              <a:tr h="534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지역명</a:t>
                      </a:r>
                      <a:endParaRPr lang="ko-KR" altLang="en-US" sz="2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AHP </a:t>
                      </a:r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사천시 </a:t>
                      </a:r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사천읍</a:t>
                      </a:r>
                      <a:endParaRPr lang="en-US" altLang="ko-KR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1.230213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32339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사천시 </a:t>
                      </a:r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정동면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1.212520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953222"/>
                  </a:ext>
                </a:extLst>
              </a:tr>
              <a:tr h="59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3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사천시 </a:t>
                      </a:r>
                      <a:r>
                        <a:rPr lang="ko-KR" altLang="en-US" sz="1800" dirty="0" err="1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벌리동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1.175990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4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866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B12166DD-4FF7-5BC4-5F25-E00F93727115}"/>
              </a:ext>
            </a:extLst>
          </p:cNvPr>
          <p:cNvGrpSpPr/>
          <p:nvPr/>
        </p:nvGrpSpPr>
        <p:grpSpPr>
          <a:xfrm>
            <a:off x="-1" y="0"/>
            <a:ext cx="18288001" cy="10287000"/>
            <a:chOff x="-357581" y="-357971"/>
            <a:chExt cx="9398851" cy="1093816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FD8076-1FED-A458-090F-1961CACA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sp>
        <p:nvSpPr>
          <p:cNvPr id="10" name="Object 12">
            <a:extLst>
              <a:ext uri="{FF2B5EF4-FFF2-40B4-BE49-F238E27FC236}">
                <a16:creationId xmlns:a16="http://schemas.microsoft.com/office/drawing/2014/main" id="{4160B7F8-C293-7154-8B29-E59ACBBC9A48}"/>
              </a:ext>
            </a:extLst>
          </p:cNvPr>
          <p:cNvSpPr txBox="1"/>
          <p:nvPr/>
        </p:nvSpPr>
        <p:spPr>
          <a:xfrm>
            <a:off x="6477000" y="6109037"/>
            <a:ext cx="5334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결론</a:t>
            </a:r>
            <a:endParaRPr lang="en-US" altLang="ko-KR" sz="6000" kern="0" spc="-3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8 Heavy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A78EB33-60F9-9B58-E084-27E3A6E23CF6}"/>
              </a:ext>
            </a:extLst>
          </p:cNvPr>
          <p:cNvSpPr/>
          <p:nvPr/>
        </p:nvSpPr>
        <p:spPr>
          <a:xfrm>
            <a:off x="8191500" y="3695700"/>
            <a:ext cx="1905000" cy="190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C9E742A-B9F9-88FD-11ED-A2F3F00BF039}"/>
              </a:ext>
            </a:extLst>
          </p:cNvPr>
          <p:cNvSpPr txBox="1"/>
          <p:nvPr/>
        </p:nvSpPr>
        <p:spPr>
          <a:xfrm>
            <a:off x="6450106" y="4223742"/>
            <a:ext cx="5334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1" kern="0" spc="-300" dirty="0">
                <a:solidFill>
                  <a:srgbClr val="2FA59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8 Heavy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42567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4982AE-D9FB-F6A4-ED6C-7AC9ED4BDB4E}"/>
              </a:ext>
            </a:extLst>
          </p:cNvPr>
          <p:cNvGrpSpPr/>
          <p:nvPr/>
        </p:nvGrpSpPr>
        <p:grpSpPr>
          <a:xfrm>
            <a:off x="9567119" y="876300"/>
            <a:ext cx="6183480" cy="2540285"/>
            <a:chOff x="2286000" y="2933699"/>
            <a:chExt cx="6183480" cy="254028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EA9F396-CB19-30D1-22F9-CAA98824EE2B}"/>
                </a:ext>
              </a:extLst>
            </p:cNvPr>
            <p:cNvGrpSpPr/>
            <p:nvPr/>
          </p:nvGrpSpPr>
          <p:grpSpPr>
            <a:xfrm>
              <a:off x="2286000" y="2933699"/>
              <a:ext cx="2247900" cy="2540285"/>
              <a:chOff x="5981700" y="2476500"/>
              <a:chExt cx="2247900" cy="1964258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DF68151-6675-2D6A-73E3-5722D31266E3}"/>
                  </a:ext>
                </a:extLst>
              </p:cNvPr>
              <p:cNvSpPr/>
              <p:nvPr/>
            </p:nvSpPr>
            <p:spPr>
              <a:xfrm>
                <a:off x="6096000" y="2476500"/>
                <a:ext cx="228600" cy="1964258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16776ED-5886-89C6-8400-9BCCAD475716}"/>
                  </a:ext>
                </a:extLst>
              </p:cNvPr>
              <p:cNvSpPr/>
              <p:nvPr/>
            </p:nvSpPr>
            <p:spPr>
              <a:xfrm>
                <a:off x="6210300" y="2476500"/>
                <a:ext cx="342900" cy="1964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오각형 47">
                <a:extLst>
                  <a:ext uri="{FF2B5EF4-FFF2-40B4-BE49-F238E27FC236}">
                    <a16:creationId xmlns:a16="http://schemas.microsoft.com/office/drawing/2014/main" id="{8FDA69A0-89EB-FCD5-CF4E-EF5154297353}"/>
                  </a:ext>
                </a:extLst>
              </p:cNvPr>
              <p:cNvSpPr/>
              <p:nvPr/>
            </p:nvSpPr>
            <p:spPr>
              <a:xfrm>
                <a:off x="5981700" y="2628900"/>
                <a:ext cx="2247900" cy="467684"/>
              </a:xfrm>
              <a:prstGeom prst="homePlate">
                <a:avLst/>
              </a:prstGeom>
              <a:solidFill>
                <a:srgbClr val="2FA5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각 삼각형 48">
                <a:extLst>
                  <a:ext uri="{FF2B5EF4-FFF2-40B4-BE49-F238E27FC236}">
                    <a16:creationId xmlns:a16="http://schemas.microsoft.com/office/drawing/2014/main" id="{2D303A43-BBA6-9D1A-F0B3-8C4C524DD9C5}"/>
                  </a:ext>
                </a:extLst>
              </p:cNvPr>
              <p:cNvSpPr/>
              <p:nvPr/>
            </p:nvSpPr>
            <p:spPr>
              <a:xfrm flipH="1" flipV="1">
                <a:off x="5981700" y="3095092"/>
                <a:ext cx="228600" cy="304800"/>
              </a:xfrm>
              <a:prstGeom prst="rtTriangle">
                <a:avLst/>
              </a:prstGeom>
              <a:solidFill>
                <a:srgbClr val="237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D4133B38-737F-1CB5-41B9-3F3EF12F1C67}"/>
                </a:ext>
              </a:extLst>
            </p:cNvPr>
            <p:cNvSpPr txBox="1"/>
            <p:nvPr/>
          </p:nvSpPr>
          <p:spPr>
            <a:xfrm>
              <a:off x="2514600" y="3234501"/>
              <a:ext cx="175260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기대효과 </a:t>
              </a:r>
              <a:r>
                <a:rPr lang="en-US" altLang="ko-KR" sz="20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01</a:t>
              </a:r>
              <a:endParaRPr lang="en-US" sz="2000" dirty="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44" name="Object 37">
              <a:extLst>
                <a:ext uri="{FF2B5EF4-FFF2-40B4-BE49-F238E27FC236}">
                  <a16:creationId xmlns:a16="http://schemas.microsoft.com/office/drawing/2014/main" id="{BC0FAA86-F90A-1757-125D-95EBBF355071}"/>
                </a:ext>
              </a:extLst>
            </p:cNvPr>
            <p:cNvSpPr txBox="1"/>
            <p:nvPr/>
          </p:nvSpPr>
          <p:spPr>
            <a:xfrm>
              <a:off x="2606488" y="3918159"/>
              <a:ext cx="4971393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kern="0" spc="-100" dirty="0">
                  <a:solidFill>
                    <a:srgbClr val="1288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원활하고 효율적인 노인복지주택 공급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5" name="Object 38">
              <a:extLst>
                <a:ext uri="{FF2B5EF4-FFF2-40B4-BE49-F238E27FC236}">
                  <a16:creationId xmlns:a16="http://schemas.microsoft.com/office/drawing/2014/main" id="{E33D761E-0734-1C3C-00C6-AA8BE0DB0F18}"/>
                </a:ext>
              </a:extLst>
            </p:cNvPr>
            <p:cNvSpPr txBox="1"/>
            <p:nvPr/>
          </p:nvSpPr>
          <p:spPr>
            <a:xfrm>
              <a:off x="2606487" y="4550654"/>
              <a:ext cx="5862993" cy="8771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실제 필요로 하는 지역에 </a:t>
              </a:r>
              <a:r>
                <a:rPr lang="en-US" altLang="ko-KR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K-CCRC</a:t>
              </a: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 입지를 선정함으로써</a:t>
              </a:r>
              <a:endParaRPr lang="en-US" altLang="ko-KR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공실 비율 및 운영 비효율을 최소화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9" name="그룹 1036">
            <a:extLst>
              <a:ext uri="{FF2B5EF4-FFF2-40B4-BE49-F238E27FC236}">
                <a16:creationId xmlns:a16="http://schemas.microsoft.com/office/drawing/2014/main" id="{BEF4310D-F399-2BB9-6F4E-3EB685800742}"/>
              </a:ext>
            </a:extLst>
          </p:cNvPr>
          <p:cNvGrpSpPr/>
          <p:nvPr/>
        </p:nvGrpSpPr>
        <p:grpSpPr>
          <a:xfrm>
            <a:off x="544601" y="266701"/>
            <a:ext cx="3168000" cy="387086"/>
            <a:chOff x="843055" y="830296"/>
            <a:chExt cx="4014087" cy="387085"/>
          </a:xfrm>
        </p:grpSpPr>
        <p:pic>
          <p:nvPicPr>
            <p:cNvPr id="13" name="Object 137">
              <a:extLst>
                <a:ext uri="{FF2B5EF4-FFF2-40B4-BE49-F238E27FC236}">
                  <a16:creationId xmlns:a16="http://schemas.microsoft.com/office/drawing/2014/main" id="{5B4BC0D2-09DC-D342-D2C4-1FC6E1D8D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14" name="Object 37">
            <a:extLst>
              <a:ext uri="{FF2B5EF4-FFF2-40B4-BE49-F238E27FC236}">
                <a16:creationId xmlns:a16="http://schemas.microsoft.com/office/drawing/2014/main" id="{97DFF049-0212-D524-BC92-6A89B7D4CAB9}"/>
              </a:ext>
            </a:extLst>
          </p:cNvPr>
          <p:cNvSpPr txBox="1"/>
          <p:nvPr/>
        </p:nvSpPr>
        <p:spPr>
          <a:xfrm>
            <a:off x="457202" y="632661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기대효과 및 활용방안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DA3EC2-8A40-703A-C2D9-3CF8ADFDF5C4}"/>
              </a:ext>
            </a:extLst>
          </p:cNvPr>
          <p:cNvGrpSpPr/>
          <p:nvPr/>
        </p:nvGrpSpPr>
        <p:grpSpPr>
          <a:xfrm>
            <a:off x="9580566" y="3986255"/>
            <a:ext cx="5002883" cy="2494055"/>
            <a:chOff x="2286000" y="2933699"/>
            <a:chExt cx="5002883" cy="24940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5F43E09-3C15-7654-7911-8A7F9F733C16}"/>
                </a:ext>
              </a:extLst>
            </p:cNvPr>
            <p:cNvGrpSpPr/>
            <p:nvPr/>
          </p:nvGrpSpPr>
          <p:grpSpPr>
            <a:xfrm>
              <a:off x="2286000" y="2933699"/>
              <a:ext cx="2247900" cy="2463649"/>
              <a:chOff x="5981700" y="2476500"/>
              <a:chExt cx="2247900" cy="19050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DA976FC-A030-8250-6E9E-711D719F5647}"/>
                  </a:ext>
                </a:extLst>
              </p:cNvPr>
              <p:cNvSpPr/>
              <p:nvPr/>
            </p:nvSpPr>
            <p:spPr>
              <a:xfrm>
                <a:off x="6096000" y="2476500"/>
                <a:ext cx="228600" cy="1905000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B0E5367-FAB5-7A9C-E09B-7E5810724C93}"/>
                  </a:ext>
                </a:extLst>
              </p:cNvPr>
              <p:cNvSpPr/>
              <p:nvPr/>
            </p:nvSpPr>
            <p:spPr>
              <a:xfrm>
                <a:off x="6210300" y="2476500"/>
                <a:ext cx="342900" cy="1905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화살표: 오각형 5">
                <a:extLst>
                  <a:ext uri="{FF2B5EF4-FFF2-40B4-BE49-F238E27FC236}">
                    <a16:creationId xmlns:a16="http://schemas.microsoft.com/office/drawing/2014/main" id="{FB17C946-D32F-DF2C-1F20-386B5F213A8A}"/>
                  </a:ext>
                </a:extLst>
              </p:cNvPr>
              <p:cNvSpPr/>
              <p:nvPr/>
            </p:nvSpPr>
            <p:spPr>
              <a:xfrm>
                <a:off x="5981700" y="2628900"/>
                <a:ext cx="2247900" cy="467684"/>
              </a:xfrm>
              <a:prstGeom prst="homePlate">
                <a:avLst/>
              </a:prstGeom>
              <a:solidFill>
                <a:srgbClr val="2FA5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각 삼각형 6">
                <a:extLst>
                  <a:ext uri="{FF2B5EF4-FFF2-40B4-BE49-F238E27FC236}">
                    <a16:creationId xmlns:a16="http://schemas.microsoft.com/office/drawing/2014/main" id="{388BD348-BCF2-93AB-EBCA-CC66F0A15FD4}"/>
                  </a:ext>
                </a:extLst>
              </p:cNvPr>
              <p:cNvSpPr/>
              <p:nvPr/>
            </p:nvSpPr>
            <p:spPr>
              <a:xfrm flipH="1" flipV="1">
                <a:off x="5981700" y="3095092"/>
                <a:ext cx="228600" cy="304800"/>
              </a:xfrm>
              <a:prstGeom prst="rtTriangle">
                <a:avLst/>
              </a:prstGeom>
              <a:solidFill>
                <a:srgbClr val="237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Object 39">
              <a:extLst>
                <a:ext uri="{FF2B5EF4-FFF2-40B4-BE49-F238E27FC236}">
                  <a16:creationId xmlns:a16="http://schemas.microsoft.com/office/drawing/2014/main" id="{C7E0CB58-8D37-2795-374A-DBDE90738AE2}"/>
                </a:ext>
              </a:extLst>
            </p:cNvPr>
            <p:cNvSpPr txBox="1"/>
            <p:nvPr/>
          </p:nvSpPr>
          <p:spPr>
            <a:xfrm>
              <a:off x="2514600" y="3234501"/>
              <a:ext cx="175260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기대효과</a:t>
              </a:r>
              <a:r>
                <a:rPr lang="en-US" sz="20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 02</a:t>
              </a:r>
              <a:endParaRPr lang="en-US" sz="2000" dirty="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16" name="Object 37">
              <a:extLst>
                <a:ext uri="{FF2B5EF4-FFF2-40B4-BE49-F238E27FC236}">
                  <a16:creationId xmlns:a16="http://schemas.microsoft.com/office/drawing/2014/main" id="{309AE0AB-2622-BEDF-C20B-95036D96FA8C}"/>
                </a:ext>
              </a:extLst>
            </p:cNvPr>
            <p:cNvSpPr txBox="1"/>
            <p:nvPr/>
          </p:nvSpPr>
          <p:spPr>
            <a:xfrm>
              <a:off x="2606488" y="3918159"/>
              <a:ext cx="3703833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kern="0" spc="-100" dirty="0">
                  <a:solidFill>
                    <a:srgbClr val="1288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수도권 인구 집중 현상 해소</a:t>
              </a:r>
              <a:endParaRPr 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Object 38">
              <a:extLst>
                <a:ext uri="{FF2B5EF4-FFF2-40B4-BE49-F238E27FC236}">
                  <a16:creationId xmlns:a16="http://schemas.microsoft.com/office/drawing/2014/main" id="{A8A15DDC-9681-9D20-A7E4-373BDE0F24C5}"/>
                </a:ext>
              </a:extLst>
            </p:cNvPr>
            <p:cNvSpPr txBox="1"/>
            <p:nvPr/>
          </p:nvSpPr>
          <p:spPr>
            <a:xfrm>
              <a:off x="2606488" y="4550654"/>
              <a:ext cx="4682395" cy="8771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수도권과 대도시의 인구 집중 현상 해소 및 </a:t>
              </a:r>
              <a:endParaRPr lang="en-US" altLang="ko-KR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인구 감소 지역 균형 발전 기여</a:t>
              </a:r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843D65-5EBB-2E5C-E3B9-F296F304DF21}"/>
              </a:ext>
            </a:extLst>
          </p:cNvPr>
          <p:cNvGrpSpPr/>
          <p:nvPr/>
        </p:nvGrpSpPr>
        <p:grpSpPr>
          <a:xfrm>
            <a:off x="1606386" y="6136282"/>
            <a:ext cx="6342460" cy="2494055"/>
            <a:chOff x="2286000" y="2933699"/>
            <a:chExt cx="6342460" cy="249405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E0417A5-6D4E-F0FF-C5A8-432C26044E24}"/>
                </a:ext>
              </a:extLst>
            </p:cNvPr>
            <p:cNvGrpSpPr/>
            <p:nvPr/>
          </p:nvGrpSpPr>
          <p:grpSpPr>
            <a:xfrm>
              <a:off x="2286000" y="2933699"/>
              <a:ext cx="2247900" cy="2463649"/>
              <a:chOff x="5981700" y="2476500"/>
              <a:chExt cx="2247900" cy="190500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B2C6C30-1446-AB76-FD0D-90CA43AF8DF5}"/>
                  </a:ext>
                </a:extLst>
              </p:cNvPr>
              <p:cNvSpPr/>
              <p:nvPr/>
            </p:nvSpPr>
            <p:spPr>
              <a:xfrm>
                <a:off x="6096000" y="2476500"/>
                <a:ext cx="228600" cy="1905000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8E0B5F5-695C-1C74-A5AA-BE4D4BC47D9D}"/>
                  </a:ext>
                </a:extLst>
              </p:cNvPr>
              <p:cNvSpPr/>
              <p:nvPr/>
            </p:nvSpPr>
            <p:spPr>
              <a:xfrm>
                <a:off x="6210300" y="2476500"/>
                <a:ext cx="342900" cy="1905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화살표: 오각형 25">
                <a:extLst>
                  <a:ext uri="{FF2B5EF4-FFF2-40B4-BE49-F238E27FC236}">
                    <a16:creationId xmlns:a16="http://schemas.microsoft.com/office/drawing/2014/main" id="{AF2E13C8-4C83-DC60-38F1-2758B047B07F}"/>
                  </a:ext>
                </a:extLst>
              </p:cNvPr>
              <p:cNvSpPr/>
              <p:nvPr/>
            </p:nvSpPr>
            <p:spPr>
              <a:xfrm>
                <a:off x="5981700" y="2628900"/>
                <a:ext cx="2247900" cy="467684"/>
              </a:xfrm>
              <a:prstGeom prst="homePlate">
                <a:avLst/>
              </a:prstGeom>
              <a:solidFill>
                <a:srgbClr val="2FA5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B8D98D6E-8DF4-E13E-1BF3-F5CE2E6EC684}"/>
                  </a:ext>
                </a:extLst>
              </p:cNvPr>
              <p:cNvSpPr/>
              <p:nvPr/>
            </p:nvSpPr>
            <p:spPr>
              <a:xfrm flipH="1" flipV="1">
                <a:off x="5981700" y="3095092"/>
                <a:ext cx="228600" cy="304800"/>
              </a:xfrm>
              <a:prstGeom prst="rtTriangle">
                <a:avLst/>
              </a:prstGeom>
              <a:solidFill>
                <a:srgbClr val="237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Object 39">
              <a:extLst>
                <a:ext uri="{FF2B5EF4-FFF2-40B4-BE49-F238E27FC236}">
                  <a16:creationId xmlns:a16="http://schemas.microsoft.com/office/drawing/2014/main" id="{D0EF2FA8-73AA-41AA-F280-A79F4DD1AE64}"/>
                </a:ext>
              </a:extLst>
            </p:cNvPr>
            <p:cNvSpPr txBox="1"/>
            <p:nvPr/>
          </p:nvSpPr>
          <p:spPr>
            <a:xfrm>
              <a:off x="2514600" y="3234501"/>
              <a:ext cx="175260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활용방안</a:t>
              </a:r>
              <a:r>
                <a:rPr lang="en-US" sz="20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 02</a:t>
              </a:r>
              <a:endParaRPr lang="en-US" sz="2000" dirty="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22" name="Object 37">
              <a:extLst>
                <a:ext uri="{FF2B5EF4-FFF2-40B4-BE49-F238E27FC236}">
                  <a16:creationId xmlns:a16="http://schemas.microsoft.com/office/drawing/2014/main" id="{75CC0E92-07F4-BAD8-AA2C-98995D715404}"/>
                </a:ext>
              </a:extLst>
            </p:cNvPr>
            <p:cNvSpPr txBox="1"/>
            <p:nvPr/>
          </p:nvSpPr>
          <p:spPr>
            <a:xfrm>
              <a:off x="2606488" y="3918159"/>
              <a:ext cx="6021972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400" kern="0" spc="-100" dirty="0">
                  <a:solidFill>
                    <a:srgbClr val="1288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K-CCRC </a:t>
              </a:r>
              <a:r>
                <a:rPr lang="ko-KR" altLang="en-US" sz="2400" kern="0" spc="-100" dirty="0">
                  <a:solidFill>
                    <a:srgbClr val="1288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모형 구성에 참고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" name="Object 38">
              <a:extLst>
                <a:ext uri="{FF2B5EF4-FFF2-40B4-BE49-F238E27FC236}">
                  <a16:creationId xmlns:a16="http://schemas.microsoft.com/office/drawing/2014/main" id="{43247081-D0A8-6EA0-3FCE-48C035533586}"/>
                </a:ext>
              </a:extLst>
            </p:cNvPr>
            <p:cNvSpPr txBox="1"/>
            <p:nvPr/>
          </p:nvSpPr>
          <p:spPr>
            <a:xfrm>
              <a:off x="2606488" y="4550654"/>
              <a:ext cx="5159726" cy="8771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kern="0" spc="-100" dirty="0" err="1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돌봄병원</a:t>
              </a: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 모형 기반의 프로젝트로</a:t>
              </a:r>
              <a:endParaRPr lang="en-US" altLang="ko-KR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해당 지역의 인프라 등을 참고하여 필요한 서비스 구성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FB0F57-1DC4-F36D-2B01-6E935FFF6C0A}"/>
              </a:ext>
            </a:extLst>
          </p:cNvPr>
          <p:cNvGrpSpPr/>
          <p:nvPr/>
        </p:nvGrpSpPr>
        <p:grpSpPr>
          <a:xfrm>
            <a:off x="9580566" y="7270144"/>
            <a:ext cx="6345234" cy="2540285"/>
            <a:chOff x="2286000" y="2933699"/>
            <a:chExt cx="6345234" cy="254028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7EF27E8-70CF-1853-52B8-679EFF80A102}"/>
                </a:ext>
              </a:extLst>
            </p:cNvPr>
            <p:cNvGrpSpPr/>
            <p:nvPr/>
          </p:nvGrpSpPr>
          <p:grpSpPr>
            <a:xfrm>
              <a:off x="2286000" y="2933699"/>
              <a:ext cx="2247900" cy="2540285"/>
              <a:chOff x="5981700" y="2476500"/>
              <a:chExt cx="2247900" cy="1964258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3B13C5D-A2B9-DABF-C26A-F2EC98FD884E}"/>
                  </a:ext>
                </a:extLst>
              </p:cNvPr>
              <p:cNvSpPr/>
              <p:nvPr/>
            </p:nvSpPr>
            <p:spPr>
              <a:xfrm>
                <a:off x="6096000" y="2476500"/>
                <a:ext cx="228600" cy="1964258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8E577FA-9C89-D261-ECD1-5C8557B7321B}"/>
                  </a:ext>
                </a:extLst>
              </p:cNvPr>
              <p:cNvSpPr/>
              <p:nvPr/>
            </p:nvSpPr>
            <p:spPr>
              <a:xfrm>
                <a:off x="6210300" y="2476500"/>
                <a:ext cx="342900" cy="1964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오각형 37">
                <a:extLst>
                  <a:ext uri="{FF2B5EF4-FFF2-40B4-BE49-F238E27FC236}">
                    <a16:creationId xmlns:a16="http://schemas.microsoft.com/office/drawing/2014/main" id="{A91E0251-25DD-6B50-4F57-B4C9D18E2A5F}"/>
                  </a:ext>
                </a:extLst>
              </p:cNvPr>
              <p:cNvSpPr/>
              <p:nvPr/>
            </p:nvSpPr>
            <p:spPr>
              <a:xfrm>
                <a:off x="5981700" y="2628900"/>
                <a:ext cx="2247900" cy="467684"/>
              </a:xfrm>
              <a:prstGeom prst="homePlate">
                <a:avLst/>
              </a:prstGeom>
              <a:solidFill>
                <a:srgbClr val="2FA5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각 삼각형 38">
                <a:extLst>
                  <a:ext uri="{FF2B5EF4-FFF2-40B4-BE49-F238E27FC236}">
                    <a16:creationId xmlns:a16="http://schemas.microsoft.com/office/drawing/2014/main" id="{B2EE52A0-3EA6-6242-F24C-304C7E9156C8}"/>
                  </a:ext>
                </a:extLst>
              </p:cNvPr>
              <p:cNvSpPr/>
              <p:nvPr/>
            </p:nvSpPr>
            <p:spPr>
              <a:xfrm flipH="1" flipV="1">
                <a:off x="5981700" y="3095092"/>
                <a:ext cx="228600" cy="304800"/>
              </a:xfrm>
              <a:prstGeom prst="rtTriangle">
                <a:avLst/>
              </a:prstGeom>
              <a:solidFill>
                <a:srgbClr val="237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Object 39">
              <a:extLst>
                <a:ext uri="{FF2B5EF4-FFF2-40B4-BE49-F238E27FC236}">
                  <a16:creationId xmlns:a16="http://schemas.microsoft.com/office/drawing/2014/main" id="{6B0F7DA6-F904-6756-C1F5-F6B39CF12788}"/>
                </a:ext>
              </a:extLst>
            </p:cNvPr>
            <p:cNvSpPr txBox="1"/>
            <p:nvPr/>
          </p:nvSpPr>
          <p:spPr>
            <a:xfrm>
              <a:off x="2514600" y="3234501"/>
              <a:ext cx="175260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기대효과</a:t>
              </a:r>
              <a:r>
                <a:rPr lang="en-US" sz="20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 03</a:t>
              </a:r>
              <a:endParaRPr lang="en-US" sz="2000" dirty="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34" name="Object 37">
              <a:extLst>
                <a:ext uri="{FF2B5EF4-FFF2-40B4-BE49-F238E27FC236}">
                  <a16:creationId xmlns:a16="http://schemas.microsoft.com/office/drawing/2014/main" id="{0884E584-6816-33F3-1AF7-FA2DEA62C94C}"/>
                </a:ext>
              </a:extLst>
            </p:cNvPr>
            <p:cNvSpPr txBox="1"/>
            <p:nvPr/>
          </p:nvSpPr>
          <p:spPr>
            <a:xfrm>
              <a:off x="2606488" y="3918159"/>
              <a:ext cx="3703833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400" kern="0" spc="-100" dirty="0">
                  <a:solidFill>
                    <a:srgbClr val="1288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5 Medium" pitchFamily="34" charset="0"/>
                </a:rPr>
                <a:t>K-CCRC</a:t>
              </a:r>
              <a:r>
                <a:rPr lang="ko-KR" altLang="en-US" sz="2400" kern="0" spc="-100" dirty="0">
                  <a:solidFill>
                    <a:srgbClr val="1288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5 Medium" pitchFamily="34" charset="0"/>
                </a:rPr>
                <a:t> 필요성 재고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5" name="Object 38">
              <a:extLst>
                <a:ext uri="{FF2B5EF4-FFF2-40B4-BE49-F238E27FC236}">
                  <a16:creationId xmlns:a16="http://schemas.microsoft.com/office/drawing/2014/main" id="{FEAF0F75-57ED-7807-9042-E7925CBDF390}"/>
                </a:ext>
              </a:extLst>
            </p:cNvPr>
            <p:cNvSpPr txBox="1"/>
            <p:nvPr/>
          </p:nvSpPr>
          <p:spPr>
            <a:xfrm>
              <a:off x="2606488" y="4550654"/>
              <a:ext cx="6024746" cy="8771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초고령사회 대비 및 고령자 맞춤 주거</a:t>
              </a:r>
              <a:r>
                <a:rPr lang="en-US" altLang="ko-KR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·</a:t>
              </a: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복지시설 제공</a:t>
              </a:r>
              <a:endParaRPr lang="en-US" altLang="ko-KR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초고령화에 따른 타 문제에 대응</a:t>
              </a:r>
              <a:endParaRPr lang="en-US" altLang="ko-KR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7CA6606-98F9-71A1-FAD0-711CB4D9B097}"/>
              </a:ext>
            </a:extLst>
          </p:cNvPr>
          <p:cNvGrpSpPr/>
          <p:nvPr/>
        </p:nvGrpSpPr>
        <p:grpSpPr>
          <a:xfrm>
            <a:off x="1606386" y="2528794"/>
            <a:ext cx="6793080" cy="2540285"/>
            <a:chOff x="2286000" y="2933699"/>
            <a:chExt cx="6793080" cy="2540285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B44BACC-F1AF-5273-6A1F-B41A13C1E3B7}"/>
                </a:ext>
              </a:extLst>
            </p:cNvPr>
            <p:cNvGrpSpPr/>
            <p:nvPr/>
          </p:nvGrpSpPr>
          <p:grpSpPr>
            <a:xfrm>
              <a:off x="2286000" y="2933699"/>
              <a:ext cx="2247900" cy="2540285"/>
              <a:chOff x="5981700" y="2476500"/>
              <a:chExt cx="2247900" cy="1964258"/>
            </a:xfrm>
          </p:grpSpPr>
          <p:sp>
            <p:nvSpPr>
              <p:cNvPr id="960" name="직사각형 959">
                <a:extLst>
                  <a:ext uri="{FF2B5EF4-FFF2-40B4-BE49-F238E27FC236}">
                    <a16:creationId xmlns:a16="http://schemas.microsoft.com/office/drawing/2014/main" id="{40245B2D-0420-0B0B-5C3F-22912E1C405D}"/>
                  </a:ext>
                </a:extLst>
              </p:cNvPr>
              <p:cNvSpPr/>
              <p:nvPr/>
            </p:nvSpPr>
            <p:spPr>
              <a:xfrm>
                <a:off x="6096000" y="2476500"/>
                <a:ext cx="228600" cy="1964258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1" name="직사각형 960">
                <a:extLst>
                  <a:ext uri="{FF2B5EF4-FFF2-40B4-BE49-F238E27FC236}">
                    <a16:creationId xmlns:a16="http://schemas.microsoft.com/office/drawing/2014/main" id="{6E9B18D0-53EB-FF5E-F7AC-AAD197D47E73}"/>
                  </a:ext>
                </a:extLst>
              </p:cNvPr>
              <p:cNvSpPr/>
              <p:nvPr/>
            </p:nvSpPr>
            <p:spPr>
              <a:xfrm>
                <a:off x="6210300" y="2476500"/>
                <a:ext cx="342900" cy="1964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2" name="화살표: 오각형 961">
                <a:extLst>
                  <a:ext uri="{FF2B5EF4-FFF2-40B4-BE49-F238E27FC236}">
                    <a16:creationId xmlns:a16="http://schemas.microsoft.com/office/drawing/2014/main" id="{E87840AD-AA4C-AFC3-03FA-BC8A700C8A94}"/>
                  </a:ext>
                </a:extLst>
              </p:cNvPr>
              <p:cNvSpPr/>
              <p:nvPr/>
            </p:nvSpPr>
            <p:spPr>
              <a:xfrm>
                <a:off x="5981700" y="2628900"/>
                <a:ext cx="2247900" cy="467684"/>
              </a:xfrm>
              <a:prstGeom prst="homePlate">
                <a:avLst/>
              </a:prstGeom>
              <a:solidFill>
                <a:srgbClr val="2FA5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3" name="직각 삼각형 962">
                <a:extLst>
                  <a:ext uri="{FF2B5EF4-FFF2-40B4-BE49-F238E27FC236}">
                    <a16:creationId xmlns:a16="http://schemas.microsoft.com/office/drawing/2014/main" id="{34A794F8-D07D-DDA9-E2A3-E6CD6DC64CFA}"/>
                  </a:ext>
                </a:extLst>
              </p:cNvPr>
              <p:cNvSpPr/>
              <p:nvPr/>
            </p:nvSpPr>
            <p:spPr>
              <a:xfrm flipH="1" flipV="1">
                <a:off x="5981700" y="3095092"/>
                <a:ext cx="228600" cy="304800"/>
              </a:xfrm>
              <a:prstGeom prst="rtTriangle">
                <a:avLst/>
              </a:prstGeom>
              <a:solidFill>
                <a:srgbClr val="237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Object 39">
              <a:extLst>
                <a:ext uri="{FF2B5EF4-FFF2-40B4-BE49-F238E27FC236}">
                  <a16:creationId xmlns:a16="http://schemas.microsoft.com/office/drawing/2014/main" id="{D67476C3-B70A-6D7D-3969-C32F76F7FC98}"/>
                </a:ext>
              </a:extLst>
            </p:cNvPr>
            <p:cNvSpPr txBox="1"/>
            <p:nvPr/>
          </p:nvSpPr>
          <p:spPr>
            <a:xfrm>
              <a:off x="2514600" y="3234501"/>
              <a:ext cx="175260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활용방안</a:t>
              </a:r>
              <a:r>
                <a:rPr lang="en-US" sz="20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 01</a:t>
              </a:r>
              <a:endParaRPr lang="en-US" sz="2000" dirty="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62" name="Object 37">
              <a:extLst>
                <a:ext uri="{FF2B5EF4-FFF2-40B4-BE49-F238E27FC236}">
                  <a16:creationId xmlns:a16="http://schemas.microsoft.com/office/drawing/2014/main" id="{10914030-CC05-3FB1-BC51-F49DB5B3EC88}"/>
                </a:ext>
              </a:extLst>
            </p:cNvPr>
            <p:cNvSpPr txBox="1"/>
            <p:nvPr/>
          </p:nvSpPr>
          <p:spPr>
            <a:xfrm>
              <a:off x="2606488" y="3918159"/>
              <a:ext cx="6472592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kern="0" spc="-100" dirty="0">
                  <a:solidFill>
                    <a:srgbClr val="1288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5 Medium" pitchFamily="34" charset="0"/>
                </a:rPr>
                <a:t>타 연구의 참고 자료로 활용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3" name="Object 38">
              <a:extLst>
                <a:ext uri="{FF2B5EF4-FFF2-40B4-BE49-F238E27FC236}">
                  <a16:creationId xmlns:a16="http://schemas.microsoft.com/office/drawing/2014/main" id="{F7460891-9040-AB33-62DA-6C14752B2A02}"/>
                </a:ext>
              </a:extLst>
            </p:cNvPr>
            <p:cNvSpPr txBox="1"/>
            <p:nvPr/>
          </p:nvSpPr>
          <p:spPr>
            <a:xfrm>
              <a:off x="2606488" y="4550654"/>
              <a:ext cx="5769326" cy="8771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K-CCRC </a:t>
              </a: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입지 선정 관련 연구 및 기타 최적 입지 선정 연구의</a:t>
              </a:r>
              <a:endParaRPr lang="en-US" altLang="ko-KR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기초적 참고 자료로 활용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101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36">
            <a:extLst>
              <a:ext uri="{FF2B5EF4-FFF2-40B4-BE49-F238E27FC236}">
                <a16:creationId xmlns:a16="http://schemas.microsoft.com/office/drawing/2014/main" id="{BEF4310D-F399-2BB9-6F4E-3EB685800742}"/>
              </a:ext>
            </a:extLst>
          </p:cNvPr>
          <p:cNvGrpSpPr/>
          <p:nvPr/>
        </p:nvGrpSpPr>
        <p:grpSpPr>
          <a:xfrm>
            <a:off x="544601" y="266701"/>
            <a:ext cx="3168000" cy="387086"/>
            <a:chOff x="843055" y="830296"/>
            <a:chExt cx="4014087" cy="387085"/>
          </a:xfrm>
        </p:grpSpPr>
        <p:pic>
          <p:nvPicPr>
            <p:cNvPr id="13" name="Object 137">
              <a:extLst>
                <a:ext uri="{FF2B5EF4-FFF2-40B4-BE49-F238E27FC236}">
                  <a16:creationId xmlns:a16="http://schemas.microsoft.com/office/drawing/2014/main" id="{5B4BC0D2-09DC-D342-D2C4-1FC6E1D8D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14" name="Object 37">
            <a:extLst>
              <a:ext uri="{FF2B5EF4-FFF2-40B4-BE49-F238E27FC236}">
                <a16:creationId xmlns:a16="http://schemas.microsoft.com/office/drawing/2014/main" id="{97DFF049-0212-D524-BC92-6A89B7D4CAB9}"/>
              </a:ext>
            </a:extLst>
          </p:cNvPr>
          <p:cNvSpPr txBox="1"/>
          <p:nvPr/>
        </p:nvSpPr>
        <p:spPr>
          <a:xfrm>
            <a:off x="457202" y="632661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한계점 및 향후 연구 과제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843D65-5EBB-2E5C-E3B9-F296F304DF21}"/>
              </a:ext>
            </a:extLst>
          </p:cNvPr>
          <p:cNvGrpSpPr/>
          <p:nvPr/>
        </p:nvGrpSpPr>
        <p:grpSpPr>
          <a:xfrm>
            <a:off x="10423878" y="4229100"/>
            <a:ext cx="6781800" cy="2743740"/>
            <a:chOff x="2286000" y="2933699"/>
            <a:chExt cx="6342460" cy="246364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E0417A5-6D4E-F0FF-C5A8-432C26044E24}"/>
                </a:ext>
              </a:extLst>
            </p:cNvPr>
            <p:cNvGrpSpPr/>
            <p:nvPr/>
          </p:nvGrpSpPr>
          <p:grpSpPr>
            <a:xfrm>
              <a:off x="2286000" y="2933699"/>
              <a:ext cx="2438400" cy="2463649"/>
              <a:chOff x="5981700" y="2476500"/>
              <a:chExt cx="2438400" cy="190500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B2C6C30-1446-AB76-FD0D-90CA43AF8DF5}"/>
                  </a:ext>
                </a:extLst>
              </p:cNvPr>
              <p:cNvSpPr/>
              <p:nvPr/>
            </p:nvSpPr>
            <p:spPr>
              <a:xfrm>
                <a:off x="6096000" y="2476500"/>
                <a:ext cx="228600" cy="1905000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8E0B5F5-695C-1C74-A5AA-BE4D4BC47D9D}"/>
                  </a:ext>
                </a:extLst>
              </p:cNvPr>
              <p:cNvSpPr/>
              <p:nvPr/>
            </p:nvSpPr>
            <p:spPr>
              <a:xfrm>
                <a:off x="6210300" y="2476500"/>
                <a:ext cx="342900" cy="1905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화살표: 오각형 25">
                <a:extLst>
                  <a:ext uri="{FF2B5EF4-FFF2-40B4-BE49-F238E27FC236}">
                    <a16:creationId xmlns:a16="http://schemas.microsoft.com/office/drawing/2014/main" id="{AF2E13C8-4C83-DC60-38F1-2758B047B07F}"/>
                  </a:ext>
                </a:extLst>
              </p:cNvPr>
              <p:cNvSpPr/>
              <p:nvPr/>
            </p:nvSpPr>
            <p:spPr>
              <a:xfrm>
                <a:off x="5981700" y="2628900"/>
                <a:ext cx="2438400" cy="467684"/>
              </a:xfrm>
              <a:prstGeom prst="homePlate">
                <a:avLst/>
              </a:prstGeom>
              <a:solidFill>
                <a:srgbClr val="2FA5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B8D98D6E-8DF4-E13E-1BF3-F5CE2E6EC684}"/>
                  </a:ext>
                </a:extLst>
              </p:cNvPr>
              <p:cNvSpPr/>
              <p:nvPr/>
            </p:nvSpPr>
            <p:spPr>
              <a:xfrm flipH="1" flipV="1">
                <a:off x="5981700" y="3095092"/>
                <a:ext cx="228600" cy="304800"/>
              </a:xfrm>
              <a:prstGeom prst="rtTriangle">
                <a:avLst/>
              </a:prstGeom>
              <a:solidFill>
                <a:srgbClr val="237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Object 39">
              <a:extLst>
                <a:ext uri="{FF2B5EF4-FFF2-40B4-BE49-F238E27FC236}">
                  <a16:creationId xmlns:a16="http://schemas.microsoft.com/office/drawing/2014/main" id="{D0EF2FA8-73AA-41AA-F280-A79F4DD1AE64}"/>
                </a:ext>
              </a:extLst>
            </p:cNvPr>
            <p:cNvSpPr txBox="1"/>
            <p:nvPr/>
          </p:nvSpPr>
          <p:spPr>
            <a:xfrm>
              <a:off x="2514600" y="3234501"/>
              <a:ext cx="201930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향후 연구 과제</a:t>
              </a:r>
              <a:r>
                <a:rPr lang="en-US" sz="22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 </a:t>
              </a:r>
              <a:endParaRPr lang="en-US" sz="2200" dirty="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22" name="Object 37">
              <a:extLst>
                <a:ext uri="{FF2B5EF4-FFF2-40B4-BE49-F238E27FC236}">
                  <a16:creationId xmlns:a16="http://schemas.microsoft.com/office/drawing/2014/main" id="{75CC0E92-07F4-BAD8-AA2C-98995D715404}"/>
                </a:ext>
              </a:extLst>
            </p:cNvPr>
            <p:cNvSpPr txBox="1"/>
            <p:nvPr/>
          </p:nvSpPr>
          <p:spPr>
            <a:xfrm>
              <a:off x="2606488" y="3918159"/>
              <a:ext cx="602197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800" kern="0" spc="-100" dirty="0">
                  <a:solidFill>
                    <a:srgbClr val="1288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입지 선정의 다양한 조건 고려</a:t>
              </a:r>
              <a:endPara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" name="Object 38">
              <a:extLst>
                <a:ext uri="{FF2B5EF4-FFF2-40B4-BE49-F238E27FC236}">
                  <a16:creationId xmlns:a16="http://schemas.microsoft.com/office/drawing/2014/main" id="{43247081-D0A8-6EA0-3FCE-48C035533586}"/>
                </a:ext>
              </a:extLst>
            </p:cNvPr>
            <p:cNvSpPr txBox="1"/>
            <p:nvPr/>
          </p:nvSpPr>
          <p:spPr>
            <a:xfrm>
              <a:off x="2606488" y="4520248"/>
              <a:ext cx="4682395" cy="8771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인프라 외에도 해당 지역의 공시지가 분석 등</a:t>
              </a:r>
              <a:endParaRPr lang="en-US" altLang="ko-KR" sz="20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다양한 조건을 고려하여 입지 선정 필요</a:t>
              </a:r>
              <a:endPara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F4EC265-24FA-BF0E-C38E-4856138FD663}"/>
              </a:ext>
            </a:extLst>
          </p:cNvPr>
          <p:cNvGrpSpPr/>
          <p:nvPr/>
        </p:nvGrpSpPr>
        <p:grpSpPr>
          <a:xfrm>
            <a:off x="2125366" y="2267030"/>
            <a:ext cx="6781800" cy="2743740"/>
            <a:chOff x="2286000" y="2933699"/>
            <a:chExt cx="6342460" cy="2463649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C977EE1-A03B-37D9-501B-F87EF9B23EAC}"/>
                </a:ext>
              </a:extLst>
            </p:cNvPr>
            <p:cNvGrpSpPr/>
            <p:nvPr/>
          </p:nvGrpSpPr>
          <p:grpSpPr>
            <a:xfrm>
              <a:off x="2286000" y="2933699"/>
              <a:ext cx="2019301" cy="2463649"/>
              <a:chOff x="5981700" y="2476500"/>
              <a:chExt cx="2019301" cy="1905000"/>
            </a:xfrm>
          </p:grpSpPr>
          <p:sp>
            <p:nvSpPr>
              <p:cNvPr id="966" name="직사각형 965">
                <a:extLst>
                  <a:ext uri="{FF2B5EF4-FFF2-40B4-BE49-F238E27FC236}">
                    <a16:creationId xmlns:a16="http://schemas.microsoft.com/office/drawing/2014/main" id="{8CE87C1E-D4CA-A3D9-364F-7F1BF7D0B9E5}"/>
                  </a:ext>
                </a:extLst>
              </p:cNvPr>
              <p:cNvSpPr/>
              <p:nvPr/>
            </p:nvSpPr>
            <p:spPr>
              <a:xfrm>
                <a:off x="6096000" y="2476500"/>
                <a:ext cx="228600" cy="1905000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7" name="직사각형 966">
                <a:extLst>
                  <a:ext uri="{FF2B5EF4-FFF2-40B4-BE49-F238E27FC236}">
                    <a16:creationId xmlns:a16="http://schemas.microsoft.com/office/drawing/2014/main" id="{64217C13-CF57-2D01-CB12-B0C1C2E7F26E}"/>
                  </a:ext>
                </a:extLst>
              </p:cNvPr>
              <p:cNvSpPr/>
              <p:nvPr/>
            </p:nvSpPr>
            <p:spPr>
              <a:xfrm>
                <a:off x="6210300" y="2476500"/>
                <a:ext cx="342900" cy="1905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8" name="화살표: 오각형 967">
                <a:extLst>
                  <a:ext uri="{FF2B5EF4-FFF2-40B4-BE49-F238E27FC236}">
                    <a16:creationId xmlns:a16="http://schemas.microsoft.com/office/drawing/2014/main" id="{70D59CA6-8D61-E9C6-401F-AECE2E8FEC26}"/>
                  </a:ext>
                </a:extLst>
              </p:cNvPr>
              <p:cNvSpPr/>
              <p:nvPr/>
            </p:nvSpPr>
            <p:spPr>
              <a:xfrm>
                <a:off x="5981701" y="2628900"/>
                <a:ext cx="2019300" cy="467684"/>
              </a:xfrm>
              <a:prstGeom prst="homePlate">
                <a:avLst/>
              </a:prstGeom>
              <a:solidFill>
                <a:srgbClr val="2FA5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9" name="직각 삼각형 968">
                <a:extLst>
                  <a:ext uri="{FF2B5EF4-FFF2-40B4-BE49-F238E27FC236}">
                    <a16:creationId xmlns:a16="http://schemas.microsoft.com/office/drawing/2014/main" id="{89396AB2-87DD-1464-2999-D9CCCA5C79B1}"/>
                  </a:ext>
                </a:extLst>
              </p:cNvPr>
              <p:cNvSpPr/>
              <p:nvPr/>
            </p:nvSpPr>
            <p:spPr>
              <a:xfrm flipH="1" flipV="1">
                <a:off x="5981700" y="3095092"/>
                <a:ext cx="228600" cy="304800"/>
              </a:xfrm>
              <a:prstGeom prst="rtTriangle">
                <a:avLst/>
              </a:prstGeom>
              <a:solidFill>
                <a:srgbClr val="237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Object 39">
              <a:extLst>
                <a:ext uri="{FF2B5EF4-FFF2-40B4-BE49-F238E27FC236}">
                  <a16:creationId xmlns:a16="http://schemas.microsoft.com/office/drawing/2014/main" id="{28CC2D77-1C67-102A-ED81-9A818E4A60DC}"/>
                </a:ext>
              </a:extLst>
            </p:cNvPr>
            <p:cNvSpPr txBox="1"/>
            <p:nvPr/>
          </p:nvSpPr>
          <p:spPr>
            <a:xfrm>
              <a:off x="2514600" y="3234501"/>
              <a:ext cx="201930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한계점 </a:t>
              </a:r>
              <a:r>
                <a:rPr lang="en-US" altLang="ko-KR" sz="22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01</a:t>
              </a:r>
              <a:endParaRPr lang="en-US" sz="2200" dirty="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964" name="Object 37">
              <a:extLst>
                <a:ext uri="{FF2B5EF4-FFF2-40B4-BE49-F238E27FC236}">
                  <a16:creationId xmlns:a16="http://schemas.microsoft.com/office/drawing/2014/main" id="{65DB9116-384A-6CD8-BD29-939BDC540E9C}"/>
                </a:ext>
              </a:extLst>
            </p:cNvPr>
            <p:cNvSpPr txBox="1"/>
            <p:nvPr/>
          </p:nvSpPr>
          <p:spPr>
            <a:xfrm>
              <a:off x="2606488" y="3918159"/>
              <a:ext cx="6021972" cy="4698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800" kern="0" spc="-100" dirty="0">
                  <a:solidFill>
                    <a:srgbClr val="1288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참고 사례 부족</a:t>
              </a:r>
              <a:endPara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65" name="Object 38">
              <a:extLst>
                <a:ext uri="{FF2B5EF4-FFF2-40B4-BE49-F238E27FC236}">
                  <a16:creationId xmlns:a16="http://schemas.microsoft.com/office/drawing/2014/main" id="{2E31BF51-ADAE-43E5-2FEE-EA075368A4ED}"/>
                </a:ext>
              </a:extLst>
            </p:cNvPr>
            <p:cNvSpPr txBox="1"/>
            <p:nvPr/>
          </p:nvSpPr>
          <p:spPr>
            <a:xfrm>
              <a:off x="2606488" y="4520248"/>
              <a:ext cx="4682395" cy="8658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이전에 없던 새로운 개념의 시스템으로</a:t>
              </a:r>
              <a:endParaRPr lang="en-US" altLang="ko-KR" sz="20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동일한 성격의 사례를 찾는 데 어려움</a:t>
              </a:r>
              <a:endPara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970" name="그룹 969">
            <a:extLst>
              <a:ext uri="{FF2B5EF4-FFF2-40B4-BE49-F238E27FC236}">
                <a16:creationId xmlns:a16="http://schemas.microsoft.com/office/drawing/2014/main" id="{7399FC58-0987-BA64-D35C-5B8E6A34B077}"/>
              </a:ext>
            </a:extLst>
          </p:cNvPr>
          <p:cNvGrpSpPr/>
          <p:nvPr/>
        </p:nvGrpSpPr>
        <p:grpSpPr>
          <a:xfrm>
            <a:off x="2125366" y="6133560"/>
            <a:ext cx="6781800" cy="2743740"/>
            <a:chOff x="2286000" y="2933699"/>
            <a:chExt cx="6342460" cy="2463649"/>
          </a:xfrm>
        </p:grpSpPr>
        <p:grpSp>
          <p:nvGrpSpPr>
            <p:cNvPr id="971" name="그룹 970">
              <a:extLst>
                <a:ext uri="{FF2B5EF4-FFF2-40B4-BE49-F238E27FC236}">
                  <a16:creationId xmlns:a16="http://schemas.microsoft.com/office/drawing/2014/main" id="{4AE7DD71-F7EB-47E0-63D0-0C3D8A6AE9B8}"/>
                </a:ext>
              </a:extLst>
            </p:cNvPr>
            <p:cNvGrpSpPr/>
            <p:nvPr/>
          </p:nvGrpSpPr>
          <p:grpSpPr>
            <a:xfrm>
              <a:off x="2286000" y="2933699"/>
              <a:ext cx="2019301" cy="2463649"/>
              <a:chOff x="5981700" y="2476500"/>
              <a:chExt cx="2019301" cy="1905000"/>
            </a:xfrm>
          </p:grpSpPr>
          <p:sp>
            <p:nvSpPr>
              <p:cNvPr id="975" name="직사각형 974">
                <a:extLst>
                  <a:ext uri="{FF2B5EF4-FFF2-40B4-BE49-F238E27FC236}">
                    <a16:creationId xmlns:a16="http://schemas.microsoft.com/office/drawing/2014/main" id="{272E8FBF-3400-116D-786F-29EB2E93A773}"/>
                  </a:ext>
                </a:extLst>
              </p:cNvPr>
              <p:cNvSpPr/>
              <p:nvPr/>
            </p:nvSpPr>
            <p:spPr>
              <a:xfrm>
                <a:off x="6096000" y="2476500"/>
                <a:ext cx="228600" cy="1905000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6" name="직사각형 975">
                <a:extLst>
                  <a:ext uri="{FF2B5EF4-FFF2-40B4-BE49-F238E27FC236}">
                    <a16:creationId xmlns:a16="http://schemas.microsoft.com/office/drawing/2014/main" id="{2E3A194B-0F53-DBD2-5BA0-A5A3FEC382EE}"/>
                  </a:ext>
                </a:extLst>
              </p:cNvPr>
              <p:cNvSpPr/>
              <p:nvPr/>
            </p:nvSpPr>
            <p:spPr>
              <a:xfrm>
                <a:off x="6210300" y="2476500"/>
                <a:ext cx="342900" cy="1905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7" name="화살표: 오각형 976">
                <a:extLst>
                  <a:ext uri="{FF2B5EF4-FFF2-40B4-BE49-F238E27FC236}">
                    <a16:creationId xmlns:a16="http://schemas.microsoft.com/office/drawing/2014/main" id="{FA13D2C5-539C-7C84-225D-760DA153952F}"/>
                  </a:ext>
                </a:extLst>
              </p:cNvPr>
              <p:cNvSpPr/>
              <p:nvPr/>
            </p:nvSpPr>
            <p:spPr>
              <a:xfrm>
                <a:off x="5981701" y="2628900"/>
                <a:ext cx="2019300" cy="467684"/>
              </a:xfrm>
              <a:prstGeom prst="homePlate">
                <a:avLst/>
              </a:prstGeom>
              <a:solidFill>
                <a:srgbClr val="2FA5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8" name="직각 삼각형 977">
                <a:extLst>
                  <a:ext uri="{FF2B5EF4-FFF2-40B4-BE49-F238E27FC236}">
                    <a16:creationId xmlns:a16="http://schemas.microsoft.com/office/drawing/2014/main" id="{09FC1878-2522-3C8D-2665-2DB632D3BE58}"/>
                  </a:ext>
                </a:extLst>
              </p:cNvPr>
              <p:cNvSpPr/>
              <p:nvPr/>
            </p:nvSpPr>
            <p:spPr>
              <a:xfrm flipH="1" flipV="1">
                <a:off x="5981700" y="3095092"/>
                <a:ext cx="228600" cy="304800"/>
              </a:xfrm>
              <a:prstGeom prst="rtTriangle">
                <a:avLst/>
              </a:prstGeom>
              <a:solidFill>
                <a:srgbClr val="237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72" name="Object 39">
              <a:extLst>
                <a:ext uri="{FF2B5EF4-FFF2-40B4-BE49-F238E27FC236}">
                  <a16:creationId xmlns:a16="http://schemas.microsoft.com/office/drawing/2014/main" id="{23BA663D-7330-EAE5-87D4-093BE4405B24}"/>
                </a:ext>
              </a:extLst>
            </p:cNvPr>
            <p:cNvSpPr txBox="1"/>
            <p:nvPr/>
          </p:nvSpPr>
          <p:spPr>
            <a:xfrm>
              <a:off x="2514600" y="3234501"/>
              <a:ext cx="201930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한계점 </a:t>
              </a:r>
              <a:r>
                <a:rPr lang="en-US" altLang="ko-KR" sz="2200" dirty="0">
                  <a:solidFill>
                    <a:schemeClr val="bg1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 pitchFamily="34" charset="0"/>
                </a:rPr>
                <a:t>02</a:t>
              </a:r>
              <a:endParaRPr lang="en-US" sz="2200" dirty="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973" name="Object 37">
              <a:extLst>
                <a:ext uri="{FF2B5EF4-FFF2-40B4-BE49-F238E27FC236}">
                  <a16:creationId xmlns:a16="http://schemas.microsoft.com/office/drawing/2014/main" id="{3F54A47F-188D-DDB4-67DA-C31FF4A34A21}"/>
                </a:ext>
              </a:extLst>
            </p:cNvPr>
            <p:cNvSpPr txBox="1"/>
            <p:nvPr/>
          </p:nvSpPr>
          <p:spPr>
            <a:xfrm>
              <a:off x="2606488" y="3918159"/>
              <a:ext cx="6021972" cy="4698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800" kern="0" spc="-100" dirty="0">
                  <a:solidFill>
                    <a:srgbClr val="12887A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 수집</a:t>
              </a:r>
              <a:endPara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74" name="Object 38">
              <a:extLst>
                <a:ext uri="{FF2B5EF4-FFF2-40B4-BE49-F238E27FC236}">
                  <a16:creationId xmlns:a16="http://schemas.microsoft.com/office/drawing/2014/main" id="{F2008C4C-93FD-1940-7BDB-571044753F96}"/>
                </a:ext>
              </a:extLst>
            </p:cNvPr>
            <p:cNvSpPr txBox="1"/>
            <p:nvPr/>
          </p:nvSpPr>
          <p:spPr>
            <a:xfrm>
              <a:off x="2606488" y="4520248"/>
              <a:ext cx="5564771" cy="8658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3 Light" pitchFamily="34" charset="0"/>
                </a:rPr>
                <a:t>참고 사례 부족 한계점에 이어</a:t>
              </a:r>
              <a:endParaRPr lang="en-US" altLang="ko-KR" sz="20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kern="0" spc="-100" dirty="0">
                  <a:solidFill>
                    <a:srgbClr val="49494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동일한 성격의 데이터 수집이 어려워 유사 사례로 대체</a:t>
              </a:r>
              <a:endPara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060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36">
            <a:extLst>
              <a:ext uri="{FF2B5EF4-FFF2-40B4-BE49-F238E27FC236}">
                <a16:creationId xmlns:a16="http://schemas.microsoft.com/office/drawing/2014/main" id="{4D29CD17-F103-4B20-7F0F-0DF924078EEF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" name="Object 137">
              <a:extLst>
                <a:ext uri="{FF2B5EF4-FFF2-40B4-BE49-F238E27FC236}">
                  <a16:creationId xmlns:a16="http://schemas.microsoft.com/office/drawing/2014/main" id="{55D9BEAC-B3A4-9111-8621-91DC71498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7" name="Object 37">
            <a:extLst>
              <a:ext uri="{FF2B5EF4-FFF2-40B4-BE49-F238E27FC236}">
                <a16:creationId xmlns:a16="http://schemas.microsoft.com/office/drawing/2014/main" id="{19394A8F-6DE2-A57C-639A-8C511FED16C9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참고문헌 및 사용 툴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" name="Object 37">
            <a:extLst>
              <a:ext uri="{FF2B5EF4-FFF2-40B4-BE49-F238E27FC236}">
                <a16:creationId xmlns:a16="http://schemas.microsoft.com/office/drawing/2014/main" id="{29CE8E02-AE5D-B29A-80DC-B3AB5F8E5159}"/>
              </a:ext>
            </a:extLst>
          </p:cNvPr>
          <p:cNvSpPr txBox="1"/>
          <p:nvPr/>
        </p:nvSpPr>
        <p:spPr>
          <a:xfrm>
            <a:off x="457200" y="2095500"/>
            <a:ext cx="212239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100" dirty="0">
                <a:solidFill>
                  <a:srgbClr val="2FA5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5 Medium" pitchFamily="34" charset="0"/>
              </a:rPr>
              <a:t>참고문헌</a:t>
            </a:r>
            <a:endParaRPr lang="en-US" sz="3600" dirty="0">
              <a:solidFill>
                <a:srgbClr val="2FA5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" name="Object 37">
            <a:extLst>
              <a:ext uri="{FF2B5EF4-FFF2-40B4-BE49-F238E27FC236}">
                <a16:creationId xmlns:a16="http://schemas.microsoft.com/office/drawing/2014/main" id="{C00D82C4-346B-A128-FAA3-E3C8D2C557C9}"/>
              </a:ext>
            </a:extLst>
          </p:cNvPr>
          <p:cNvSpPr txBox="1"/>
          <p:nvPr/>
        </p:nvSpPr>
        <p:spPr>
          <a:xfrm>
            <a:off x="14478000" y="7429500"/>
            <a:ext cx="29718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600" kern="0" spc="-100" dirty="0">
                <a:solidFill>
                  <a:srgbClr val="12887A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5 Medium" pitchFamily="34" charset="0"/>
              </a:rPr>
              <a:t>사용 툴</a:t>
            </a:r>
            <a:endParaRPr lang="en-US" sz="36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3074" name="Picture 2" descr="Python, 수직, 로고 아이콘 에 Vector Logo">
            <a:extLst>
              <a:ext uri="{FF2B5EF4-FFF2-40B4-BE49-F238E27FC236}">
                <a16:creationId xmlns:a16="http://schemas.microsoft.com/office/drawing/2014/main" id="{2902F039-6E39-A3BF-EC1A-AE6DEC6B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8075831"/>
            <a:ext cx="1526643" cy="170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AFBA8E6-1694-7B64-3CBB-E224169E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4600" y="8484214"/>
            <a:ext cx="3276600" cy="9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06AB82-A4B7-5B58-6A9A-1D03B6556539}"/>
              </a:ext>
            </a:extLst>
          </p:cNvPr>
          <p:cNvSpPr txBox="1"/>
          <p:nvPr/>
        </p:nvSpPr>
        <p:spPr>
          <a:xfrm>
            <a:off x="990600" y="3235175"/>
            <a:ext cx="11971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김세진 외 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 (2021). 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노인요양시설의 지역별 수요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공급 적정성 분석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한국보건사회연구원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FDDAEA-4D32-6038-B69B-6BFCD83CD03F}"/>
              </a:ext>
            </a:extLst>
          </p:cNvPr>
          <p:cNvSpPr txBox="1"/>
          <p:nvPr/>
        </p:nvSpPr>
        <p:spPr>
          <a:xfrm>
            <a:off x="990600" y="3956876"/>
            <a:ext cx="1699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김명식 외 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5. (2022). 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초고령사회 선제적 대응을 위한 한국판 은퇴자 복합 단지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(K-CCRC) 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조성에 관한 기초 연구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LH 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한국토지주택공사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292CB-FE7F-0F2F-2DFA-884C347C0C1E}"/>
              </a:ext>
            </a:extLst>
          </p:cNvPr>
          <p:cNvSpPr txBox="1"/>
          <p:nvPr/>
        </p:nvSpPr>
        <p:spPr>
          <a:xfrm>
            <a:off x="990600" y="4681835"/>
            <a:ext cx="1699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kern="0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정병두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(2002). AHP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이용한 도로사업의 우선순위 분석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대한교통학회지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CC6B11-9CB1-1DCF-8EA1-6C70CBDC1623}"/>
              </a:ext>
            </a:extLst>
          </p:cNvPr>
          <p:cNvSpPr txBox="1"/>
          <p:nvPr/>
        </p:nvSpPr>
        <p:spPr>
          <a:xfrm>
            <a:off x="990600" y="5399029"/>
            <a:ext cx="1699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kern="0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권철민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(2021). 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 </a:t>
            </a:r>
            <a:r>
              <a:rPr lang="ko-KR" altLang="en-US" sz="2400" kern="0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머신러닝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완벽가이드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sz="2400" kern="0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위키북스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5CE16B-0466-438F-A4AB-4C4F3D28B842}"/>
              </a:ext>
            </a:extLst>
          </p:cNvPr>
          <p:cNvSpPr txBox="1"/>
          <p:nvPr/>
        </p:nvSpPr>
        <p:spPr>
          <a:xfrm>
            <a:off x="990600" y="6116223"/>
            <a:ext cx="1699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조엘 </a:t>
            </a:r>
            <a:r>
              <a:rPr lang="ko-KR" altLang="en-US" sz="2400" kern="0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그루스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(2021). 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밑바닥부터 시작하는 데이터 과학 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판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프로그래밍 인사이트</a:t>
            </a:r>
            <a:r>
              <a:rPr lang="en-US" altLang="ko-KR" sz="24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04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 descr="호텔급 시니어 서비스 제공' 롯데, 부산 이어 서울 마곡에 실버타운 설립">
            <a:extLst>
              <a:ext uri="{FF2B5EF4-FFF2-40B4-BE49-F238E27FC236}">
                <a16:creationId xmlns:a16="http://schemas.microsoft.com/office/drawing/2014/main" id="{4ECE0824-A84D-6436-650F-F3CFFFD53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" b="5486"/>
          <a:stretch/>
        </p:blipFill>
        <p:spPr bwMode="auto">
          <a:xfrm>
            <a:off x="-2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EB8EC2-5E09-F9E8-24D2-FB1734CDA79B}"/>
              </a:ext>
            </a:extLst>
          </p:cNvPr>
          <p:cNvSpPr/>
          <p:nvPr/>
        </p:nvSpPr>
        <p:spPr>
          <a:xfrm>
            <a:off x="-2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37">
            <a:extLst>
              <a:ext uri="{FF2B5EF4-FFF2-40B4-BE49-F238E27FC236}">
                <a16:creationId xmlns:a16="http://schemas.microsoft.com/office/drawing/2014/main" id="{2FF24F68-BA28-2069-DDB6-B5D04DC0280F}"/>
              </a:ext>
            </a:extLst>
          </p:cNvPr>
          <p:cNvSpPr txBox="1"/>
          <p:nvPr/>
        </p:nvSpPr>
        <p:spPr>
          <a:xfrm>
            <a:off x="5039146" y="4712614"/>
            <a:ext cx="8209703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감사합니다</a:t>
            </a:r>
            <a:endParaRPr lang="en-US" sz="50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" name="Object 37">
            <a:extLst>
              <a:ext uri="{FF2B5EF4-FFF2-40B4-BE49-F238E27FC236}">
                <a16:creationId xmlns:a16="http://schemas.microsoft.com/office/drawing/2014/main" id="{82079954-FD41-EA0F-660B-86B63125F63B}"/>
              </a:ext>
            </a:extLst>
          </p:cNvPr>
          <p:cNvSpPr txBox="1"/>
          <p:nvPr/>
        </p:nvSpPr>
        <p:spPr>
          <a:xfrm>
            <a:off x="5039146" y="9715500"/>
            <a:ext cx="820970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2022 </a:t>
            </a:r>
            <a:r>
              <a:rPr lang="ko-KR" altLang="en-US" sz="2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데이터청년캠퍼스</a:t>
            </a:r>
            <a:endParaRPr lang="en-US" sz="2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01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10078273" cy="10287000"/>
            <a:chOff x="-357581" y="-357971"/>
            <a:chExt cx="9398851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3631652" y="3190748"/>
            <a:ext cx="165835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kern="0" spc="-200" dirty="0">
                <a:solidFill>
                  <a:srgbClr val="2FA599"/>
                </a:solidFill>
                <a:latin typeface="S-Core Dream 6 Bold" pitchFamily="34" charset="0"/>
                <a:cs typeface="S-Core Dream 6 Bold" pitchFamily="34" charset="0"/>
              </a:rPr>
              <a:t>900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13631652" y="3907793"/>
            <a:ext cx="393549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2020</a:t>
            </a:r>
            <a:r>
              <a:rPr lang="ko-KR" altLang="en-US" sz="15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년 베이비붐 세대의 고령층 진입으로</a:t>
            </a:r>
            <a:endParaRPr lang="en-US" altLang="ko-KR" sz="1500" kern="0" spc="-100" dirty="0">
              <a:solidFill>
                <a:srgbClr val="49494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3 Light" pitchFamily="34" charset="0"/>
            </a:endParaRPr>
          </a:p>
          <a:p>
            <a:r>
              <a:rPr lang="ko-KR" altLang="en-US" sz="15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매년 급증하고 있는 노인 인구 수</a:t>
            </a:r>
            <a:endParaRPr lang="en-US" altLang="ko-KR" sz="1500" kern="0" spc="-100" dirty="0">
              <a:solidFill>
                <a:srgbClr val="49494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4706600" y="3390900"/>
            <a:ext cx="144780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kern="0" spc="-100" dirty="0">
                <a:solidFill>
                  <a:srgbClr val="2FA5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만명 초과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11163043" y="2733427"/>
            <a:ext cx="1759388" cy="1759388"/>
            <a:chOff x="10119074" y="3139478"/>
            <a:chExt cx="1759388" cy="175938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9074" y="3139478"/>
              <a:ext cx="1759388" cy="175938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541782" y="3188232"/>
            <a:ext cx="1001910" cy="918691"/>
            <a:chOff x="10497813" y="3594283"/>
            <a:chExt cx="1001910" cy="91869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813" y="3594283"/>
              <a:ext cx="1001910" cy="91869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06400" y="2925777"/>
            <a:ext cx="334786" cy="6020343"/>
            <a:chOff x="12136890" y="3331828"/>
            <a:chExt cx="334786" cy="602034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580578" y="8461073"/>
              <a:ext cx="1447409" cy="334786"/>
              <a:chOff x="11580578" y="8461073"/>
              <a:chExt cx="1447409" cy="334786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1580578" y="8461073"/>
                <a:ext cx="1447409" cy="33478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580578" y="6174606"/>
              <a:ext cx="1447409" cy="334786"/>
              <a:chOff x="11580578" y="6174606"/>
              <a:chExt cx="1447409" cy="334786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1580578" y="6174606"/>
                <a:ext cx="1447409" cy="33478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580578" y="3888139"/>
              <a:ext cx="1447409" cy="334786"/>
              <a:chOff x="11580578" y="3888139"/>
              <a:chExt cx="1447409" cy="334786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1580578" y="3888139"/>
                <a:ext cx="1447409" cy="334786"/>
              </a:xfrm>
              <a:prstGeom prst="rect">
                <a:avLst/>
              </a:prstGeom>
            </p:spPr>
          </p:pic>
        </p:grpSp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2784D52-AA1F-E710-1076-74018C9CEB37}"/>
              </a:ext>
            </a:extLst>
          </p:cNvPr>
          <p:cNvGrpSpPr/>
          <p:nvPr/>
        </p:nvGrpSpPr>
        <p:grpSpPr>
          <a:xfrm>
            <a:off x="17567142" y="-19648"/>
            <a:ext cx="720858" cy="10306648"/>
            <a:chOff x="-357581" y="-357971"/>
            <a:chExt cx="9398851" cy="10938163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F44D31E-5F5B-BB99-3751-1C2BAAEBB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CAAEB299-8B3F-67C0-4C17-1E5C9F9FA2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714563"/>
              </p:ext>
            </p:extLst>
          </p:nvPr>
        </p:nvGraphicFramePr>
        <p:xfrm>
          <a:off x="849401" y="2686352"/>
          <a:ext cx="8224284" cy="723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Object 37">
            <a:extLst>
              <a:ext uri="{FF2B5EF4-FFF2-40B4-BE49-F238E27FC236}">
                <a16:creationId xmlns:a16="http://schemas.microsoft.com/office/drawing/2014/main" id="{29583922-C48A-A6DB-DA23-F49B4719F159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노인 인구 현황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26" name="그룹 1024">
            <a:extLst>
              <a:ext uri="{FF2B5EF4-FFF2-40B4-BE49-F238E27FC236}">
                <a16:creationId xmlns:a16="http://schemas.microsoft.com/office/drawing/2014/main" id="{D932DFA7-71B3-4539-0B9D-80A91A68792A}"/>
              </a:ext>
            </a:extLst>
          </p:cNvPr>
          <p:cNvGrpSpPr/>
          <p:nvPr/>
        </p:nvGrpSpPr>
        <p:grpSpPr>
          <a:xfrm>
            <a:off x="544601" y="266700"/>
            <a:ext cx="3168373" cy="387085"/>
            <a:chOff x="843055" y="830296"/>
            <a:chExt cx="3168373" cy="387085"/>
          </a:xfrm>
        </p:grpSpPr>
        <p:pic>
          <p:nvPicPr>
            <p:cNvPr id="28" name="Object 90">
              <a:extLst>
                <a:ext uri="{FF2B5EF4-FFF2-40B4-BE49-F238E27FC236}">
                  <a16:creationId xmlns:a16="http://schemas.microsoft.com/office/drawing/2014/main" id="{F0173034-2267-773C-1EC1-4FEF1F32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055" y="830296"/>
              <a:ext cx="3168373" cy="387085"/>
            </a:xfrm>
            <a:prstGeom prst="rect">
              <a:avLst/>
            </a:prstGeom>
          </p:spPr>
        </p:pic>
      </p:grpSp>
      <p:sp>
        <p:nvSpPr>
          <p:cNvPr id="30" name="Object 68">
            <a:extLst>
              <a:ext uri="{FF2B5EF4-FFF2-40B4-BE49-F238E27FC236}">
                <a16:creationId xmlns:a16="http://schemas.microsoft.com/office/drawing/2014/main" id="{2B1F2C06-A48C-E1E3-19E6-CDC1F27D651D}"/>
              </a:ext>
            </a:extLst>
          </p:cNvPr>
          <p:cNvSpPr txBox="1"/>
          <p:nvPr/>
        </p:nvSpPr>
        <p:spPr>
          <a:xfrm>
            <a:off x="13636908" y="2870961"/>
            <a:ext cx="325369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2022</a:t>
            </a:r>
            <a:r>
              <a:rPr lang="ko-KR" altLang="en-US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년 노인 인구 수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E58A6EB-5614-701F-3A60-C4894C057110}"/>
              </a:ext>
            </a:extLst>
          </p:cNvPr>
          <p:cNvGrpSpPr/>
          <p:nvPr/>
        </p:nvGrpSpPr>
        <p:grpSpPr>
          <a:xfrm>
            <a:off x="4361381" y="4498457"/>
            <a:ext cx="972619" cy="949843"/>
            <a:chOff x="4484411" y="4423944"/>
            <a:chExt cx="972619" cy="949843"/>
          </a:xfrm>
        </p:grpSpPr>
        <p:grpSp>
          <p:nvGrpSpPr>
            <p:cNvPr id="32" name="그룹 1008">
              <a:extLst>
                <a:ext uri="{FF2B5EF4-FFF2-40B4-BE49-F238E27FC236}">
                  <a16:creationId xmlns:a16="http://schemas.microsoft.com/office/drawing/2014/main" id="{D2A7941A-C64E-B82E-42E9-657E4E0A5DD9}"/>
                </a:ext>
              </a:extLst>
            </p:cNvPr>
            <p:cNvGrpSpPr/>
            <p:nvPr/>
          </p:nvGrpSpPr>
          <p:grpSpPr>
            <a:xfrm>
              <a:off x="4495800" y="4423944"/>
              <a:ext cx="949843" cy="949843"/>
              <a:chOff x="6403835" y="4945011"/>
              <a:chExt cx="949843" cy="949843"/>
            </a:xfrm>
          </p:grpSpPr>
          <p:pic>
            <p:nvPicPr>
              <p:cNvPr id="33" name="Object 26">
                <a:extLst>
                  <a:ext uri="{FF2B5EF4-FFF2-40B4-BE49-F238E27FC236}">
                    <a16:creationId xmlns:a16="http://schemas.microsoft.com/office/drawing/2014/main" id="{5C58831E-17D7-76CC-A6FE-219C0CD99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700000">
                <a:off x="6403835" y="4945011"/>
                <a:ext cx="949843" cy="949843"/>
              </a:xfrm>
              <a:prstGeom prst="rect">
                <a:avLst/>
              </a:prstGeom>
            </p:spPr>
          </p:pic>
        </p:grp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5C3227DB-987C-DAA3-08A9-CB9BC742E922}"/>
                </a:ext>
              </a:extLst>
            </p:cNvPr>
            <p:cNvSpPr txBox="1"/>
            <p:nvPr/>
          </p:nvSpPr>
          <p:spPr>
            <a:xfrm>
              <a:off x="4484411" y="4733566"/>
              <a:ext cx="97261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494949"/>
                  </a:solidFill>
                  <a:latin typeface="S-Core Dream 7 ExtraBold" pitchFamily="34" charset="0"/>
                  <a:cs typeface="S-Core Dream 7 ExtraBold" pitchFamily="34" charset="0"/>
                </a:rPr>
                <a:t>20.3%</a:t>
              </a:r>
              <a:endParaRPr lang="en-US" sz="2000" dirty="0"/>
            </a:p>
          </p:txBody>
        </p:sp>
      </p:grpSp>
      <p:sp>
        <p:nvSpPr>
          <p:cNvPr id="41" name="Object 69">
            <a:extLst>
              <a:ext uri="{FF2B5EF4-FFF2-40B4-BE49-F238E27FC236}">
                <a16:creationId xmlns:a16="http://schemas.microsoft.com/office/drawing/2014/main" id="{BA32B65E-18F2-76EB-2DC2-30FA1586D60C}"/>
              </a:ext>
            </a:extLst>
          </p:cNvPr>
          <p:cNvSpPr txBox="1"/>
          <p:nvPr/>
        </p:nvSpPr>
        <p:spPr>
          <a:xfrm>
            <a:off x="13631652" y="5553728"/>
            <a:ext cx="165835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kern="0" spc="-200" dirty="0">
                <a:solidFill>
                  <a:srgbClr val="2FA599"/>
                </a:solidFill>
                <a:latin typeface="S-Core Dream 6 Bold" pitchFamily="34" charset="0"/>
                <a:cs typeface="S-Core Dream 6 Bold" pitchFamily="34" charset="0"/>
              </a:rPr>
              <a:t>20.3</a:t>
            </a:r>
            <a:endParaRPr lang="en-US" dirty="0"/>
          </a:p>
        </p:txBody>
      </p:sp>
      <p:sp>
        <p:nvSpPr>
          <p:cNvPr id="42" name="Object 70">
            <a:extLst>
              <a:ext uri="{FF2B5EF4-FFF2-40B4-BE49-F238E27FC236}">
                <a16:creationId xmlns:a16="http://schemas.microsoft.com/office/drawing/2014/main" id="{A3F7E543-60D6-BBFC-9C3B-A9C8F78FC1C8}"/>
              </a:ext>
            </a:extLst>
          </p:cNvPr>
          <p:cNvSpPr txBox="1"/>
          <p:nvPr/>
        </p:nvSpPr>
        <p:spPr>
          <a:xfrm>
            <a:off x="13631652" y="6270773"/>
            <a:ext cx="393549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2025</a:t>
            </a:r>
            <a:r>
              <a:rPr lang="ko-KR" altLang="en-US" sz="15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년 </a:t>
            </a:r>
            <a:r>
              <a:rPr lang="ko-KR" altLang="en-US" sz="1500" kern="0" spc="-100" dirty="0" err="1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초고령</a:t>
            </a:r>
            <a:r>
              <a:rPr lang="ko-KR" altLang="en-US" sz="15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사회 진입 예상</a:t>
            </a:r>
            <a:endParaRPr lang="en-US" altLang="ko-KR" sz="1500" kern="0" spc="-100" dirty="0">
              <a:solidFill>
                <a:srgbClr val="49494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44" name="Object 71">
            <a:extLst>
              <a:ext uri="{FF2B5EF4-FFF2-40B4-BE49-F238E27FC236}">
                <a16:creationId xmlns:a16="http://schemas.microsoft.com/office/drawing/2014/main" id="{81BFFEEF-45B1-EB1A-FD7D-84EE2017F1AC}"/>
              </a:ext>
            </a:extLst>
          </p:cNvPr>
          <p:cNvSpPr txBox="1"/>
          <p:nvPr/>
        </p:nvSpPr>
        <p:spPr>
          <a:xfrm>
            <a:off x="14859000" y="5793719"/>
            <a:ext cx="134789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2FA599"/>
                </a:solidFill>
                <a:latin typeface="S-Core Dream 6 Bold" pitchFamily="34" charset="0"/>
                <a:cs typeface="S-Core Dream 6 Bold" pitchFamily="34" charset="0"/>
              </a:rPr>
              <a:t>%</a:t>
            </a:r>
            <a:endParaRPr lang="en-US" dirty="0"/>
          </a:p>
        </p:txBody>
      </p:sp>
      <p:grpSp>
        <p:nvGrpSpPr>
          <p:cNvPr id="48" name="그룹 1018">
            <a:extLst>
              <a:ext uri="{FF2B5EF4-FFF2-40B4-BE49-F238E27FC236}">
                <a16:creationId xmlns:a16="http://schemas.microsoft.com/office/drawing/2014/main" id="{36D9E1D3-44AC-08A4-B132-D40F408CF127}"/>
              </a:ext>
            </a:extLst>
          </p:cNvPr>
          <p:cNvGrpSpPr/>
          <p:nvPr/>
        </p:nvGrpSpPr>
        <p:grpSpPr>
          <a:xfrm>
            <a:off x="11163043" y="5096407"/>
            <a:ext cx="1759388" cy="1759388"/>
            <a:chOff x="10119074" y="3139478"/>
            <a:chExt cx="1759388" cy="1759388"/>
          </a:xfrm>
        </p:grpSpPr>
        <p:pic>
          <p:nvPicPr>
            <p:cNvPr id="50" name="Object 72">
              <a:extLst>
                <a:ext uri="{FF2B5EF4-FFF2-40B4-BE49-F238E27FC236}">
                  <a16:creationId xmlns:a16="http://schemas.microsoft.com/office/drawing/2014/main" id="{2B5FCA25-8A91-83CF-0D53-EA195543E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9074" y="3139478"/>
              <a:ext cx="1759388" cy="1759388"/>
            </a:xfrm>
            <a:prstGeom prst="rect">
              <a:avLst/>
            </a:prstGeom>
          </p:spPr>
        </p:pic>
      </p:grpSp>
      <p:grpSp>
        <p:nvGrpSpPr>
          <p:cNvPr id="51" name="그룹 1019">
            <a:extLst>
              <a:ext uri="{FF2B5EF4-FFF2-40B4-BE49-F238E27FC236}">
                <a16:creationId xmlns:a16="http://schemas.microsoft.com/office/drawing/2014/main" id="{66E50D4D-10DA-98F8-66A4-AE03D1CF5781}"/>
              </a:ext>
            </a:extLst>
          </p:cNvPr>
          <p:cNvGrpSpPr/>
          <p:nvPr/>
        </p:nvGrpSpPr>
        <p:grpSpPr>
          <a:xfrm>
            <a:off x="11541782" y="5551212"/>
            <a:ext cx="1001910" cy="918691"/>
            <a:chOff x="10497813" y="3594283"/>
            <a:chExt cx="1001910" cy="918691"/>
          </a:xfrm>
        </p:grpSpPr>
        <p:pic>
          <p:nvPicPr>
            <p:cNvPr id="53" name="Object 75">
              <a:extLst>
                <a:ext uri="{FF2B5EF4-FFF2-40B4-BE49-F238E27FC236}">
                  <a16:creationId xmlns:a16="http://schemas.microsoft.com/office/drawing/2014/main" id="{18F8487B-2173-E51D-BD90-4DE8E67A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813" y="3594283"/>
              <a:ext cx="1001910" cy="918691"/>
            </a:xfrm>
            <a:prstGeom prst="rect">
              <a:avLst/>
            </a:prstGeom>
          </p:spPr>
        </p:pic>
      </p:grpSp>
      <p:sp>
        <p:nvSpPr>
          <p:cNvPr id="58" name="Object 68">
            <a:extLst>
              <a:ext uri="{FF2B5EF4-FFF2-40B4-BE49-F238E27FC236}">
                <a16:creationId xmlns:a16="http://schemas.microsoft.com/office/drawing/2014/main" id="{E8581F6E-1A82-25F2-849E-5124012EC8F8}"/>
              </a:ext>
            </a:extLst>
          </p:cNvPr>
          <p:cNvSpPr txBox="1"/>
          <p:nvPr/>
        </p:nvSpPr>
        <p:spPr>
          <a:xfrm>
            <a:off x="13636908" y="5233941"/>
            <a:ext cx="325369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2025</a:t>
            </a:r>
            <a:r>
              <a:rPr lang="ko-KR" altLang="en-US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년 노인 인구 비율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0" name="Object 69">
            <a:extLst>
              <a:ext uri="{FF2B5EF4-FFF2-40B4-BE49-F238E27FC236}">
                <a16:creationId xmlns:a16="http://schemas.microsoft.com/office/drawing/2014/main" id="{D7CB3BF3-62EB-BC92-0C31-68E228DF6829}"/>
              </a:ext>
            </a:extLst>
          </p:cNvPr>
          <p:cNvSpPr txBox="1"/>
          <p:nvPr/>
        </p:nvSpPr>
        <p:spPr>
          <a:xfrm>
            <a:off x="13631652" y="7792710"/>
            <a:ext cx="2522748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600" kern="0" spc="-200" dirty="0">
                <a:solidFill>
                  <a:srgbClr val="2FA5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4.4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1" name="Object 70">
            <a:extLst>
              <a:ext uri="{FF2B5EF4-FFF2-40B4-BE49-F238E27FC236}">
                <a16:creationId xmlns:a16="http://schemas.microsoft.com/office/drawing/2014/main" id="{1AA6D2AC-F34D-B941-B9E1-E5D0AAFAFA5F}"/>
              </a:ext>
            </a:extLst>
          </p:cNvPr>
          <p:cNvSpPr txBox="1"/>
          <p:nvPr/>
        </p:nvSpPr>
        <p:spPr>
          <a:xfrm>
            <a:off x="13631652" y="8509755"/>
            <a:ext cx="393549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OECD </a:t>
            </a:r>
            <a:r>
              <a:rPr lang="ko-KR" altLang="en-US" sz="15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평균 속도 대비 약 </a:t>
            </a:r>
            <a:r>
              <a:rPr lang="en-US" altLang="ko-KR" sz="15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2</a:t>
            </a:r>
            <a:r>
              <a:rPr lang="ko-KR" altLang="en-US" sz="15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배</a:t>
            </a:r>
            <a:endParaRPr lang="en-US" altLang="ko-KR" sz="1500" kern="0" spc="-100" dirty="0">
              <a:solidFill>
                <a:srgbClr val="49494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63" name="Object 71">
            <a:extLst>
              <a:ext uri="{FF2B5EF4-FFF2-40B4-BE49-F238E27FC236}">
                <a16:creationId xmlns:a16="http://schemas.microsoft.com/office/drawing/2014/main" id="{4BDAB30D-B768-D1D5-6E54-5FD49DBA55A9}"/>
              </a:ext>
            </a:extLst>
          </p:cNvPr>
          <p:cNvSpPr txBox="1"/>
          <p:nvPr/>
        </p:nvSpPr>
        <p:spPr>
          <a:xfrm>
            <a:off x="14554200" y="8032701"/>
            <a:ext cx="134789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kern="0" spc="-100" dirty="0">
                <a:solidFill>
                  <a:srgbClr val="2FA5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%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960" name="그룹 1018">
            <a:extLst>
              <a:ext uri="{FF2B5EF4-FFF2-40B4-BE49-F238E27FC236}">
                <a16:creationId xmlns:a16="http://schemas.microsoft.com/office/drawing/2014/main" id="{061BA6EB-2AD8-ECD1-9190-20CCD7EA1006}"/>
              </a:ext>
            </a:extLst>
          </p:cNvPr>
          <p:cNvGrpSpPr/>
          <p:nvPr/>
        </p:nvGrpSpPr>
        <p:grpSpPr>
          <a:xfrm>
            <a:off x="11163043" y="7335389"/>
            <a:ext cx="1759388" cy="1759388"/>
            <a:chOff x="10119074" y="3139478"/>
            <a:chExt cx="1759388" cy="1759388"/>
          </a:xfrm>
        </p:grpSpPr>
        <p:pic>
          <p:nvPicPr>
            <p:cNvPr id="961" name="Object 72">
              <a:extLst>
                <a:ext uri="{FF2B5EF4-FFF2-40B4-BE49-F238E27FC236}">
                  <a16:creationId xmlns:a16="http://schemas.microsoft.com/office/drawing/2014/main" id="{1F659334-284D-ED1B-D49D-03F1366C3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9074" y="3139478"/>
              <a:ext cx="1759388" cy="1759388"/>
            </a:xfrm>
            <a:prstGeom prst="rect">
              <a:avLst/>
            </a:prstGeom>
          </p:spPr>
        </p:pic>
      </p:grpSp>
      <p:grpSp>
        <p:nvGrpSpPr>
          <p:cNvPr id="962" name="그룹 1019">
            <a:extLst>
              <a:ext uri="{FF2B5EF4-FFF2-40B4-BE49-F238E27FC236}">
                <a16:creationId xmlns:a16="http://schemas.microsoft.com/office/drawing/2014/main" id="{8556126F-C6DB-9B14-1CFE-23B82F082FAA}"/>
              </a:ext>
            </a:extLst>
          </p:cNvPr>
          <p:cNvGrpSpPr/>
          <p:nvPr/>
        </p:nvGrpSpPr>
        <p:grpSpPr>
          <a:xfrm>
            <a:off x="11541782" y="7790194"/>
            <a:ext cx="1001910" cy="918691"/>
            <a:chOff x="10497813" y="3594283"/>
            <a:chExt cx="1001910" cy="918691"/>
          </a:xfrm>
        </p:grpSpPr>
        <p:pic>
          <p:nvPicPr>
            <p:cNvPr id="963" name="Object 75">
              <a:extLst>
                <a:ext uri="{FF2B5EF4-FFF2-40B4-BE49-F238E27FC236}">
                  <a16:creationId xmlns:a16="http://schemas.microsoft.com/office/drawing/2014/main" id="{3FC1BD1B-275E-282F-9F8B-B31E082A2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813" y="3594283"/>
              <a:ext cx="1001910" cy="918691"/>
            </a:xfrm>
            <a:prstGeom prst="rect">
              <a:avLst/>
            </a:prstGeom>
          </p:spPr>
        </p:pic>
      </p:grpSp>
      <p:sp>
        <p:nvSpPr>
          <p:cNvPr id="964" name="Object 68">
            <a:extLst>
              <a:ext uri="{FF2B5EF4-FFF2-40B4-BE49-F238E27FC236}">
                <a16:creationId xmlns:a16="http://schemas.microsoft.com/office/drawing/2014/main" id="{E21D4C36-C5B5-04C3-BC9D-BA6016A303B3}"/>
              </a:ext>
            </a:extLst>
          </p:cNvPr>
          <p:cNvSpPr txBox="1"/>
          <p:nvPr/>
        </p:nvSpPr>
        <p:spPr>
          <a:xfrm>
            <a:off x="13636908" y="7472923"/>
            <a:ext cx="325369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고령화 속도 </a:t>
            </a:r>
            <a:r>
              <a:rPr lang="en-US" altLang="ko-KR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OECD 1</a:t>
            </a:r>
            <a:r>
              <a:rPr lang="ko-KR" altLang="en-US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위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36">
            <a:extLst>
              <a:ext uri="{FF2B5EF4-FFF2-40B4-BE49-F238E27FC236}">
                <a16:creationId xmlns:a16="http://schemas.microsoft.com/office/drawing/2014/main" id="{E1C4BD11-7AAA-D79D-CBA9-33A1818385FC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6" name="Object 137">
              <a:extLst>
                <a:ext uri="{FF2B5EF4-FFF2-40B4-BE49-F238E27FC236}">
                  <a16:creationId xmlns:a16="http://schemas.microsoft.com/office/drawing/2014/main" id="{C9C79D65-570A-1D79-2D1F-78313224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1C1C091-285E-84C4-8FEB-595F4A43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r="23561" b="1874"/>
          <a:stretch/>
        </p:blipFill>
        <p:spPr>
          <a:xfrm>
            <a:off x="5638800" y="430341"/>
            <a:ext cx="8610599" cy="8294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" y="8766237"/>
            <a:ext cx="18288000" cy="1592681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886199" y="9316355"/>
            <a:ext cx="1051560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우리나라의 </a:t>
            </a:r>
            <a:r>
              <a:rPr lang="en-US" altLang="ko-KR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90% </a:t>
            </a:r>
            <a:r>
              <a:rPr lang="ko-KR" altLang="en-US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넘는 </a:t>
            </a:r>
            <a:r>
              <a:rPr lang="ko-KR" altLang="en-US" sz="29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</a:t>
            </a:r>
            <a:r>
              <a:rPr lang="en-US" altLang="ko-KR" sz="29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29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군</a:t>
            </a:r>
            <a:r>
              <a:rPr lang="en-US" altLang="ko-KR" sz="29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29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 지역이 이미 초고령사회로 진입</a:t>
            </a:r>
            <a:r>
              <a:rPr lang="ko-KR" altLang="en-US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</a:t>
            </a:r>
            <a:endParaRPr lang="en-US" sz="29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C0716EFC-4603-3E86-980A-1585F68350B9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60</a:t>
            </a:r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세 이상 인구 비율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199562-56A1-BCC1-F338-56E99599AD8C}"/>
              </a:ext>
            </a:extLst>
          </p:cNvPr>
          <p:cNvGrpSpPr/>
          <p:nvPr/>
        </p:nvGrpSpPr>
        <p:grpSpPr>
          <a:xfrm>
            <a:off x="12649200" y="5753100"/>
            <a:ext cx="2667000" cy="1209408"/>
            <a:chOff x="8001000" y="7778629"/>
            <a:chExt cx="2889250" cy="128419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E78ACC-64F4-564F-89D9-9F15A7CCD7F2}"/>
                </a:ext>
              </a:extLst>
            </p:cNvPr>
            <p:cNvGrpSpPr/>
            <p:nvPr/>
          </p:nvGrpSpPr>
          <p:grpSpPr>
            <a:xfrm>
              <a:off x="8001000" y="8686992"/>
              <a:ext cx="2889250" cy="375829"/>
              <a:chOff x="7696200" y="8336114"/>
              <a:chExt cx="2889250" cy="37582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36D5379-A05C-319C-DD97-A8F45C885E5E}"/>
                  </a:ext>
                </a:extLst>
              </p:cNvPr>
              <p:cNvSpPr/>
              <p:nvPr/>
            </p:nvSpPr>
            <p:spPr>
              <a:xfrm>
                <a:off x="7696200" y="8377638"/>
                <a:ext cx="304800" cy="304800"/>
              </a:xfrm>
              <a:prstGeom prst="rect">
                <a:avLst/>
              </a:prstGeom>
              <a:solidFill>
                <a:srgbClr val="747474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35A0C9-823C-F250-8FB4-B538A94693C6}"/>
                  </a:ext>
                </a:extLst>
              </p:cNvPr>
              <p:cNvSpPr txBox="1"/>
              <p:nvPr/>
            </p:nvSpPr>
            <p:spPr>
              <a:xfrm>
                <a:off x="8077200" y="8336114"/>
                <a:ext cx="250825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초고령사회 </a:t>
                </a:r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(20% 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이상</a:t>
                </a:r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)</a:t>
                </a:r>
                <a:endParaRPr lang="ko-KR" altLang="en-US" sz="17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2895382-B964-12E7-478F-9C55AE43F3FF}"/>
                </a:ext>
              </a:extLst>
            </p:cNvPr>
            <p:cNvGrpSpPr/>
            <p:nvPr/>
          </p:nvGrpSpPr>
          <p:grpSpPr>
            <a:xfrm>
              <a:off x="8001000" y="8233270"/>
              <a:ext cx="2889250" cy="375829"/>
              <a:chOff x="7696200" y="8796761"/>
              <a:chExt cx="2889250" cy="37582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5262165-CFA2-109E-7A5F-EF54183B5827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A8A8A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EFDE55-709A-CBC0-E73E-29241390B5AD}"/>
                  </a:ext>
                </a:extLst>
              </p:cNvPr>
              <p:cNvSpPr txBox="1"/>
              <p:nvPr/>
            </p:nvSpPr>
            <p:spPr>
              <a:xfrm>
                <a:off x="8077200" y="8796761"/>
                <a:ext cx="250825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고령사회 </a:t>
                </a:r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(14% 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이상</a:t>
                </a:r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)</a:t>
                </a:r>
                <a:endParaRPr lang="ko-KR" altLang="en-US" sz="17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6F259FD-DB8B-8817-66EB-9BD87F7BB1A5}"/>
                </a:ext>
              </a:extLst>
            </p:cNvPr>
            <p:cNvGrpSpPr/>
            <p:nvPr/>
          </p:nvGrpSpPr>
          <p:grpSpPr>
            <a:xfrm>
              <a:off x="8001000" y="7778629"/>
              <a:ext cx="2889250" cy="375829"/>
              <a:chOff x="7696200" y="8798265"/>
              <a:chExt cx="2889250" cy="37582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4CB6D51-E283-AC56-995A-AD9F857AD6C6}"/>
                  </a:ext>
                </a:extLst>
              </p:cNvPr>
              <p:cNvSpPr/>
              <p:nvPr/>
            </p:nvSpPr>
            <p:spPr>
              <a:xfrm>
                <a:off x="7696200" y="8832277"/>
                <a:ext cx="304800" cy="304800"/>
              </a:xfrm>
              <a:prstGeom prst="rect">
                <a:avLst/>
              </a:prstGeom>
              <a:solidFill>
                <a:srgbClr val="E6E6E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54F7E1-E28D-47FD-C7D9-E358E731C412}"/>
                  </a:ext>
                </a:extLst>
              </p:cNvPr>
              <p:cNvSpPr txBox="1"/>
              <p:nvPr/>
            </p:nvSpPr>
            <p:spPr>
              <a:xfrm>
                <a:off x="8077200" y="8798265"/>
                <a:ext cx="2508250" cy="375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고령화사회 </a:t>
                </a:r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(7% </a:t>
                </a:r>
                <a:r>
                  <a:rPr lang="ko-KR" altLang="en-US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이상</a:t>
                </a:r>
                <a:r>
                  <a:rPr lang="en-US" altLang="ko-KR" sz="1700" dirty="0"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)</a:t>
                </a:r>
                <a:endParaRPr lang="ko-KR" altLang="en-US" sz="17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045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8AA7BF3-E7B0-0C7B-161F-88C1A89AD85A}"/>
              </a:ext>
            </a:extLst>
          </p:cNvPr>
          <p:cNvGrpSpPr/>
          <p:nvPr/>
        </p:nvGrpSpPr>
        <p:grpSpPr>
          <a:xfrm>
            <a:off x="-1" y="8766237"/>
            <a:ext cx="18288000" cy="1592681"/>
            <a:chOff x="-419246" y="8694319"/>
            <a:chExt cx="19160701" cy="188587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A4299FC-590D-801E-AE14-6DE6A641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grpSp>
        <p:nvGrpSpPr>
          <p:cNvPr id="12" name="그룹 1036">
            <a:extLst>
              <a:ext uri="{FF2B5EF4-FFF2-40B4-BE49-F238E27FC236}">
                <a16:creationId xmlns:a16="http://schemas.microsoft.com/office/drawing/2014/main" id="{5349F2EB-A748-836C-F74E-1A691380342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13" name="Object 137">
              <a:extLst>
                <a:ext uri="{FF2B5EF4-FFF2-40B4-BE49-F238E27FC236}">
                  <a16:creationId xmlns:a16="http://schemas.microsoft.com/office/drawing/2014/main" id="{F0188718-5D12-D05F-B71D-10A8A82B9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14" name="Object 37">
            <a:extLst>
              <a:ext uri="{FF2B5EF4-FFF2-40B4-BE49-F238E27FC236}">
                <a16:creationId xmlns:a16="http://schemas.microsoft.com/office/drawing/2014/main" id="{478E2918-4A18-0063-05A9-14CC3555FA3D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노인복지주택 개념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aphicFrame>
        <p:nvGraphicFramePr>
          <p:cNvPr id="27" name="표 30">
            <a:extLst>
              <a:ext uri="{FF2B5EF4-FFF2-40B4-BE49-F238E27FC236}">
                <a16:creationId xmlns:a16="http://schemas.microsoft.com/office/drawing/2014/main" id="{0A5DBE30-B803-66D3-688D-FC7D8B6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432273"/>
              </p:ext>
            </p:extLst>
          </p:nvPr>
        </p:nvGraphicFramePr>
        <p:xfrm>
          <a:off x="8915400" y="3657600"/>
          <a:ext cx="8305801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755">
                  <a:extLst>
                    <a:ext uri="{9D8B030D-6E8A-4147-A177-3AD203B41FA5}">
                      <a16:colId xmlns:a16="http://schemas.microsoft.com/office/drawing/2014/main" val="4011501937"/>
                    </a:ext>
                  </a:extLst>
                </a:gridCol>
                <a:gridCol w="6602046">
                  <a:extLst>
                    <a:ext uri="{9D8B030D-6E8A-4147-A177-3AD203B41FA5}">
                      <a16:colId xmlns:a16="http://schemas.microsoft.com/office/drawing/2014/main" val="4237194538"/>
                    </a:ext>
                  </a:extLst>
                </a:gridCol>
              </a:tblGrid>
              <a:tr h="11575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>
                          <a:solidFill>
                            <a:schemeClr val="bg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입소대상자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단독 취사 등 독립된 주거 생활을 하는 데</a:t>
                      </a:r>
                      <a:endParaRPr lang="en-US" altLang="ko-KR" sz="2100" b="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지장이 없는 </a:t>
                      </a:r>
                      <a:r>
                        <a:rPr lang="en-US" altLang="ko-KR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60</a:t>
                      </a:r>
                      <a:r>
                        <a:rPr lang="ko-KR" altLang="en-US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세 이상의 자</a:t>
                      </a:r>
                      <a:endParaRPr lang="en-US" altLang="ko-KR" sz="2100" b="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1814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200" b="1" dirty="0">
                          <a:solidFill>
                            <a:schemeClr val="bg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설치 목적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노인에게 주거시설을 분양 또는 임대하여</a:t>
                      </a:r>
                      <a:endParaRPr lang="en-US" altLang="ko-KR" sz="2100" b="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주거의</a:t>
                      </a:r>
                      <a:r>
                        <a:rPr lang="en-US" altLang="ko-KR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ko-KR" altLang="en-US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편의 </a:t>
                      </a:r>
                      <a:r>
                        <a:rPr lang="en-US" altLang="ko-KR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· </a:t>
                      </a:r>
                      <a:r>
                        <a:rPr lang="ko-KR" altLang="en-US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생활 지도 </a:t>
                      </a:r>
                      <a:r>
                        <a:rPr lang="en-US" altLang="ko-KR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· </a:t>
                      </a:r>
                      <a:r>
                        <a:rPr lang="ko-KR" altLang="en-US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상담 및 안전 관리 등</a:t>
                      </a:r>
                      <a:endParaRPr lang="en-US" altLang="ko-KR" sz="2100" b="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일상생활에</a:t>
                      </a:r>
                      <a:r>
                        <a:rPr lang="en-US" altLang="ko-KR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ko-KR" altLang="en-US" sz="2100" b="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필요한 편의를 제공</a:t>
                      </a:r>
                      <a:endParaRPr lang="en-US" altLang="ko-KR" sz="2100" b="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65836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4DD52FC4-4026-D813-B259-54589752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91436"/>
            <a:ext cx="6995006" cy="541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bject 38">
            <a:extLst>
              <a:ext uri="{FF2B5EF4-FFF2-40B4-BE49-F238E27FC236}">
                <a16:creationId xmlns:a16="http://schemas.microsoft.com/office/drawing/2014/main" id="{5DA8C100-9DB2-5963-0993-DC2554E19791}"/>
              </a:ext>
            </a:extLst>
          </p:cNvPr>
          <p:cNvSpPr txBox="1"/>
          <p:nvPr/>
        </p:nvSpPr>
        <p:spPr>
          <a:xfrm>
            <a:off x="838957" y="7658100"/>
            <a:ext cx="464744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한화건설 </a:t>
            </a:r>
            <a:r>
              <a:rPr lang="en-US" altLang="ko-KR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| </a:t>
            </a:r>
            <a:r>
              <a:rPr lang="ko-KR" altLang="en-US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부산시 </a:t>
            </a:r>
            <a:r>
              <a:rPr lang="ko-KR" altLang="en-US" sz="1600" kern="0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오시리아</a:t>
            </a:r>
            <a:r>
              <a:rPr lang="ko-KR" altLang="en-US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관광단지 개발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69B158E-DA8D-8D72-A802-8A25A5857A6F}"/>
              </a:ext>
            </a:extLst>
          </p:cNvPr>
          <p:cNvSpPr txBox="1"/>
          <p:nvPr/>
        </p:nvSpPr>
        <p:spPr>
          <a:xfrm>
            <a:off x="2133599" y="8953500"/>
            <a:ext cx="14020800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저소득층 및 장애인을 대상으로 하는 많은 노인 주거 복지 시설과 달리</a:t>
            </a:r>
            <a:endParaRPr lang="en-US" altLang="ko-KR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독립된 주거 생활을 할 수 있는 </a:t>
            </a: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60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세 이상의 자에게 모두 공급된다는 차이점 존재</a:t>
            </a:r>
            <a:endParaRPr lang="en-US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36">
            <a:extLst>
              <a:ext uri="{FF2B5EF4-FFF2-40B4-BE49-F238E27FC236}">
                <a16:creationId xmlns:a16="http://schemas.microsoft.com/office/drawing/2014/main" id="{E1C4BD11-7AAA-D79D-CBA9-33A1818385FC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6" name="Object 137">
              <a:extLst>
                <a:ext uri="{FF2B5EF4-FFF2-40B4-BE49-F238E27FC236}">
                  <a16:creationId xmlns:a16="http://schemas.microsoft.com/office/drawing/2014/main" id="{C9C79D65-570A-1D79-2D1F-78313224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1" y="8766237"/>
            <a:ext cx="18288000" cy="1592681"/>
            <a:chOff x="-419246" y="8694319"/>
            <a:chExt cx="19160701" cy="1885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9246" y="8694319"/>
              <a:ext cx="19160701" cy="188587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33599" y="9293272"/>
            <a:ext cx="1402080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2020</a:t>
            </a:r>
            <a:r>
              <a:rPr lang="ko-KR" altLang="en-US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년 기준</a:t>
            </a:r>
            <a:r>
              <a:rPr lang="en-US" altLang="ko-KR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</a:t>
            </a:r>
            <a:r>
              <a:rPr lang="ko-KR" altLang="en-US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총 </a:t>
            </a:r>
            <a:r>
              <a:rPr lang="en-US" altLang="ko-KR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7,925</a:t>
            </a:r>
            <a:r>
              <a:rPr lang="ko-KR" altLang="en-US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세대 중 </a:t>
            </a:r>
            <a:r>
              <a:rPr lang="en-US" altLang="ko-KR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90%</a:t>
            </a:r>
            <a:r>
              <a:rPr lang="ko-KR" altLang="en-US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가 넘는 </a:t>
            </a:r>
            <a:r>
              <a:rPr lang="en-US" altLang="ko-KR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7,226</a:t>
            </a:r>
            <a:r>
              <a:rPr lang="ko-KR" altLang="en-US" sz="2900" kern="0" spc="-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세대가 입주</a:t>
            </a:r>
            <a:endParaRPr lang="en-US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9797BE81-3BA1-F33F-DEE8-AA9FC3DFA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086562"/>
              </p:ext>
            </p:extLst>
          </p:nvPr>
        </p:nvGraphicFramePr>
        <p:xfrm>
          <a:off x="3065104" y="4422077"/>
          <a:ext cx="12192000" cy="2111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04477035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853274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6261548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578157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577605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423200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1150193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998857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71945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555488"/>
                    </a:ext>
                  </a:extLst>
                </a:gridCol>
              </a:tblGrid>
              <a:tr h="7038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2016</a:t>
                      </a:r>
                      <a:endParaRPr lang="ko-KR" altLang="en-US" sz="22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2017</a:t>
                      </a:r>
                      <a:endParaRPr lang="ko-KR" altLang="en-US" sz="22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2018</a:t>
                      </a:r>
                      <a:endParaRPr lang="ko-KR" altLang="en-US" sz="22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2019</a:t>
                      </a:r>
                      <a:endParaRPr lang="ko-KR" altLang="en-US" sz="22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2020</a:t>
                      </a:r>
                      <a:endParaRPr lang="ko-KR" altLang="en-US" sz="22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수량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정원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정원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정원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정원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정원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765836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32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5,648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33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5,998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35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6,389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35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7,684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36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494949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7,925</a:t>
                      </a:r>
                      <a:endParaRPr lang="ko-KR" altLang="en-US" sz="2200" dirty="0">
                        <a:solidFill>
                          <a:srgbClr val="494949"/>
                        </a:solidFill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54761"/>
                  </a:ext>
                </a:extLst>
              </a:tr>
            </a:tbl>
          </a:graphicData>
        </a:graphic>
      </p:graphicFrame>
      <p:sp>
        <p:nvSpPr>
          <p:cNvPr id="32" name="Object 38">
            <a:extLst>
              <a:ext uri="{FF2B5EF4-FFF2-40B4-BE49-F238E27FC236}">
                <a16:creationId xmlns:a16="http://schemas.microsoft.com/office/drawing/2014/main" id="{C16CCACA-7CFD-0B44-6E98-0D253AA76AA8}"/>
              </a:ext>
            </a:extLst>
          </p:cNvPr>
          <p:cNvSpPr txBox="1"/>
          <p:nvPr/>
        </p:nvSpPr>
        <p:spPr>
          <a:xfrm>
            <a:off x="6458139" y="3060509"/>
            <a:ext cx="537172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100" dirty="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연도별 </a:t>
            </a:r>
            <a:r>
              <a:rPr lang="ko-KR" altLang="en-US" sz="3500" kern="0" spc="-100">
                <a:solidFill>
                  <a:srgbClr val="49494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노인복지주택 현황</a:t>
            </a:r>
            <a:endParaRPr lang="en-US" sz="3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0973B0DE-98E1-6017-2B9D-7D22243A50BF}"/>
              </a:ext>
            </a:extLst>
          </p:cNvPr>
          <p:cNvSpPr txBox="1"/>
          <p:nvPr/>
        </p:nvSpPr>
        <p:spPr>
          <a:xfrm>
            <a:off x="10609661" y="6590673"/>
            <a:ext cx="464744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보건복지부 </a:t>
            </a:r>
            <a:r>
              <a:rPr lang="en-US" altLang="ko-KR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| 2021 </a:t>
            </a:r>
            <a:r>
              <a:rPr lang="ko-KR" altLang="en-US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노인복지시설 현황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Object 38">
            <a:extLst>
              <a:ext uri="{FF2B5EF4-FFF2-40B4-BE49-F238E27FC236}">
                <a16:creationId xmlns:a16="http://schemas.microsoft.com/office/drawing/2014/main" id="{339D1155-3817-7DB3-46A8-06C8D73DDB74}"/>
              </a:ext>
            </a:extLst>
          </p:cNvPr>
          <p:cNvSpPr txBox="1"/>
          <p:nvPr/>
        </p:nvSpPr>
        <p:spPr>
          <a:xfrm>
            <a:off x="10609661" y="3933410"/>
            <a:ext cx="46474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(</a:t>
            </a:r>
            <a:r>
              <a:rPr lang="ko-KR" altLang="en-US" sz="20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단위</a:t>
            </a:r>
            <a:r>
              <a:rPr lang="en-US" altLang="ko-KR" sz="20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: </a:t>
            </a:r>
            <a:r>
              <a:rPr lang="ko-KR" altLang="en-US" sz="20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개소</a:t>
            </a:r>
            <a:r>
              <a:rPr lang="en-US" altLang="ko-KR" sz="20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명</a:t>
            </a:r>
            <a:r>
              <a:rPr lang="en-US" altLang="ko-KR" sz="2000" kern="0" spc="-100" dirty="0">
                <a:solidFill>
                  <a:srgbClr val="49494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)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C0716EFC-4603-3E86-980A-1585F68350B9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노인복지주택 현황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73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3800" y="0"/>
            <a:ext cx="6934200" cy="10286999"/>
            <a:chOff x="-357581" y="-357971"/>
            <a:chExt cx="9398851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aphicFrame>
        <p:nvGraphicFramePr>
          <p:cNvPr id="10" name="표 30">
            <a:extLst>
              <a:ext uri="{FF2B5EF4-FFF2-40B4-BE49-F238E27FC236}">
                <a16:creationId xmlns:a16="http://schemas.microsoft.com/office/drawing/2014/main" id="{5BA6378B-006B-CCC3-CFCA-C7A46FA18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907422"/>
              </p:ext>
            </p:extLst>
          </p:nvPr>
        </p:nvGraphicFramePr>
        <p:xfrm>
          <a:off x="1955285" y="1729538"/>
          <a:ext cx="7873758" cy="7924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612">
                  <a:extLst>
                    <a:ext uri="{9D8B030D-6E8A-4147-A177-3AD203B41FA5}">
                      <a16:colId xmlns:a16="http://schemas.microsoft.com/office/drawing/2014/main" val="1044770352"/>
                    </a:ext>
                  </a:extLst>
                </a:gridCol>
                <a:gridCol w="2560312">
                  <a:extLst>
                    <a:ext uri="{9D8B030D-6E8A-4147-A177-3AD203B41FA5}">
                      <a16:colId xmlns:a16="http://schemas.microsoft.com/office/drawing/2014/main" val="1762615488"/>
                    </a:ext>
                  </a:extLst>
                </a:gridCol>
                <a:gridCol w="1173488">
                  <a:extLst>
                    <a:ext uri="{9D8B030D-6E8A-4147-A177-3AD203B41FA5}">
                      <a16:colId xmlns:a16="http://schemas.microsoft.com/office/drawing/2014/main" val="957760519"/>
                    </a:ext>
                  </a:extLst>
                </a:gridCol>
                <a:gridCol w="1585705">
                  <a:extLst>
                    <a:ext uri="{9D8B030D-6E8A-4147-A177-3AD203B41FA5}">
                      <a16:colId xmlns:a16="http://schemas.microsoft.com/office/drawing/2014/main" val="3042320059"/>
                    </a:ext>
                  </a:extLst>
                </a:gridCol>
                <a:gridCol w="1435641">
                  <a:extLst>
                    <a:ext uri="{9D8B030D-6E8A-4147-A177-3AD203B41FA5}">
                      <a16:colId xmlns:a16="http://schemas.microsoft.com/office/drawing/2014/main" val="1799885741"/>
                    </a:ext>
                  </a:extLst>
                </a:gridCol>
              </a:tblGrid>
              <a:tr h="4040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시</a:t>
                      </a:r>
                      <a:r>
                        <a:rPr lang="en-US" altLang="ko-KR" sz="2000" b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·</a:t>
                      </a:r>
                      <a:r>
                        <a:rPr lang="ko-KR" altLang="en-US" sz="2000" b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65</a:t>
                      </a:r>
                      <a:r>
                        <a:rPr lang="ko-KR" altLang="en-US" sz="2000" b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세 이상 노인 인구</a:t>
                      </a:r>
                      <a:endParaRPr lang="en-US" altLang="ko-KR" sz="2000" b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노인복지주택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404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시설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세대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540202"/>
                  </a:ext>
                </a:extLst>
              </a:tr>
              <a:tr h="404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공급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입주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102971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합계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8,496,077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36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7,925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7,226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65836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서울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1,561,139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1,779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1,703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979870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부산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657,711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293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238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002432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대구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400,494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143236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인천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411,483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264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242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914655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광주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205,666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00673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대전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210,784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240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36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827794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울산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143,367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541024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세종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34,811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100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85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2702638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경기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1,775,315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14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3,917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3,755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26122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강원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319,691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146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55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31607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충북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288,148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994339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충남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405,188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100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100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030104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전북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386,203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4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986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937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99863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전남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435,880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656077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경북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573,715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100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75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177858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경남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580,258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54761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제주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106,154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23170"/>
                  </a:ext>
                </a:extLst>
              </a:tr>
            </a:tbl>
          </a:graphicData>
        </a:graphic>
      </p:graphicFrame>
      <p:sp>
        <p:nvSpPr>
          <p:cNvPr id="11" name="Object 38">
            <a:extLst>
              <a:ext uri="{FF2B5EF4-FFF2-40B4-BE49-F238E27FC236}">
                <a16:creationId xmlns:a16="http://schemas.microsoft.com/office/drawing/2014/main" id="{76A99A86-E848-956F-37A2-1E7419D71D0E}"/>
              </a:ext>
            </a:extLst>
          </p:cNvPr>
          <p:cNvSpPr txBox="1"/>
          <p:nvPr/>
        </p:nvSpPr>
        <p:spPr>
          <a:xfrm>
            <a:off x="5258557" y="9715500"/>
            <a:ext cx="464744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보건복지부</a:t>
            </a:r>
            <a:r>
              <a:rPr lang="en-US" altLang="ko-KR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| 2021 </a:t>
            </a:r>
            <a:r>
              <a:rPr lang="ko-KR" altLang="en-US" sz="1600" kern="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노인복지시설 현황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2" name="그룹 1036">
            <a:extLst>
              <a:ext uri="{FF2B5EF4-FFF2-40B4-BE49-F238E27FC236}">
                <a16:creationId xmlns:a16="http://schemas.microsoft.com/office/drawing/2014/main" id="{5349F2EB-A748-836C-F74E-1A6913803420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13" name="Object 137">
              <a:extLst>
                <a:ext uri="{FF2B5EF4-FFF2-40B4-BE49-F238E27FC236}">
                  <a16:creationId xmlns:a16="http://schemas.microsoft.com/office/drawing/2014/main" id="{F0188718-5D12-D05F-B71D-10A8A82B9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14" name="Object 37">
            <a:extLst>
              <a:ext uri="{FF2B5EF4-FFF2-40B4-BE49-F238E27FC236}">
                <a16:creationId xmlns:a16="http://schemas.microsoft.com/office/drawing/2014/main" id="{478E2918-4A18-0063-05A9-14CC3555FA3D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노인복지주택 현황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" name="Object 68">
            <a:extLst>
              <a:ext uri="{FF2B5EF4-FFF2-40B4-BE49-F238E27FC236}">
                <a16:creationId xmlns:a16="http://schemas.microsoft.com/office/drawing/2014/main" id="{AACD8D7B-5328-E3A8-D3E4-C6C2B864D667}"/>
              </a:ext>
            </a:extLst>
          </p:cNvPr>
          <p:cNvSpPr txBox="1"/>
          <p:nvPr/>
        </p:nvSpPr>
        <p:spPr>
          <a:xfrm>
            <a:off x="11582399" y="5981700"/>
            <a:ext cx="647699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서울</a:t>
            </a:r>
            <a:r>
              <a:rPr lang="en-US" altLang="ko-KR" sz="28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8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경기 등 수도권에 집중된 노인복지주택</a:t>
            </a:r>
            <a:endParaRPr lang="en-US" altLang="ko-KR" sz="2800" kern="0" spc="-1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endParaRPr lang="en-US" sz="2800" kern="0" spc="-1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8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노인 인구 수가 많은</a:t>
            </a:r>
            <a:endParaRPr lang="en-US" altLang="ko-KR" sz="2800" kern="0" spc="-1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8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경남</a:t>
            </a:r>
            <a:r>
              <a:rPr lang="en-US" altLang="ko-KR" sz="28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8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전남</a:t>
            </a:r>
            <a:r>
              <a:rPr lang="en-US" altLang="ko-KR" sz="28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800" kern="0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대구 등에도 공급 필요</a:t>
            </a:r>
            <a:endParaRPr lang="en-US" sz="28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445238-A50D-70C4-2616-CD38C3E50260}"/>
              </a:ext>
            </a:extLst>
          </p:cNvPr>
          <p:cNvGrpSpPr/>
          <p:nvPr/>
        </p:nvGrpSpPr>
        <p:grpSpPr>
          <a:xfrm>
            <a:off x="13920900" y="2886300"/>
            <a:ext cx="1800000" cy="1800000"/>
            <a:chOff x="13920900" y="2886300"/>
            <a:chExt cx="1800000" cy="18000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61558C6-E382-29C5-A008-A571FC551D8B}"/>
                </a:ext>
              </a:extLst>
            </p:cNvPr>
            <p:cNvSpPr/>
            <p:nvPr/>
          </p:nvSpPr>
          <p:spPr>
            <a:xfrm>
              <a:off x="13920900" y="2886300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85CD047-3831-1B04-A563-B117FF86A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855"/>
            <a:stretch/>
          </p:blipFill>
          <p:spPr>
            <a:xfrm>
              <a:off x="14096119" y="3190930"/>
              <a:ext cx="1449560" cy="1190740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C533878-8CC4-4131-DEA9-926C02D2A3BA}"/>
                </a:ext>
              </a:extLst>
            </p:cNvPr>
            <p:cNvSpPr/>
            <p:nvPr/>
          </p:nvSpPr>
          <p:spPr>
            <a:xfrm>
              <a:off x="14173200" y="3162300"/>
              <a:ext cx="1219200" cy="12192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28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36">
            <a:extLst>
              <a:ext uri="{FF2B5EF4-FFF2-40B4-BE49-F238E27FC236}">
                <a16:creationId xmlns:a16="http://schemas.microsoft.com/office/drawing/2014/main" id="{E1C4BD11-7AAA-D79D-CBA9-33A1818385FC}"/>
              </a:ext>
            </a:extLst>
          </p:cNvPr>
          <p:cNvGrpSpPr/>
          <p:nvPr/>
        </p:nvGrpSpPr>
        <p:grpSpPr>
          <a:xfrm>
            <a:off x="544601" y="266700"/>
            <a:ext cx="3168000" cy="387085"/>
            <a:chOff x="843055" y="830296"/>
            <a:chExt cx="4014087" cy="387085"/>
          </a:xfrm>
        </p:grpSpPr>
        <p:pic>
          <p:nvPicPr>
            <p:cNvPr id="56" name="Object 137">
              <a:extLst>
                <a:ext uri="{FF2B5EF4-FFF2-40B4-BE49-F238E27FC236}">
                  <a16:creationId xmlns:a16="http://schemas.microsoft.com/office/drawing/2014/main" id="{C9C79D65-570A-1D79-2D1F-78313224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C0716EFC-4603-3E86-980A-1585F68350B9}"/>
              </a:ext>
            </a:extLst>
          </p:cNvPr>
          <p:cNvSpPr txBox="1"/>
          <p:nvPr/>
        </p:nvSpPr>
        <p:spPr>
          <a:xfrm>
            <a:off x="457200" y="632659"/>
            <a:ext cx="820970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200" dirty="0">
                <a:solidFill>
                  <a:srgbClr val="49494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비형평계수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20A97F3-D009-3970-E60B-D1355545652D}"/>
              </a:ext>
            </a:extLst>
          </p:cNvPr>
          <p:cNvGrpSpPr/>
          <p:nvPr/>
        </p:nvGrpSpPr>
        <p:grpSpPr>
          <a:xfrm>
            <a:off x="1524000" y="2247900"/>
            <a:ext cx="5029200" cy="4975923"/>
            <a:chOff x="428171" y="4927951"/>
            <a:chExt cx="5029200" cy="497592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C247766-C35B-769B-B1B6-D4841301F028}"/>
                </a:ext>
              </a:extLst>
            </p:cNvPr>
            <p:cNvGrpSpPr/>
            <p:nvPr/>
          </p:nvGrpSpPr>
          <p:grpSpPr>
            <a:xfrm>
              <a:off x="428171" y="5448300"/>
              <a:ext cx="5029200" cy="4455574"/>
              <a:chOff x="1828800" y="4991100"/>
              <a:chExt cx="5029200" cy="4455574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F3DC25F-F70B-927E-5088-65D16B2AD1B6}"/>
                  </a:ext>
                </a:extLst>
              </p:cNvPr>
              <p:cNvSpPr/>
              <p:nvPr/>
            </p:nvSpPr>
            <p:spPr>
              <a:xfrm>
                <a:off x="1828800" y="4991100"/>
                <a:ext cx="5029200" cy="4455574"/>
              </a:xfrm>
              <a:prstGeom prst="rect">
                <a:avLst/>
              </a:prstGeom>
              <a:noFill/>
              <a:ln w="57150">
                <a:solidFill>
                  <a:srgbClr val="2FA5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90E2D90-4BF0-942D-0AEA-852003B175E0}"/>
                      </a:ext>
                    </a:extLst>
                  </p:cNvPr>
                  <p:cNvSpPr txBox="1"/>
                  <p:nvPr/>
                </p:nvSpPr>
                <p:spPr>
                  <a:xfrm>
                    <a:off x="2279769" y="5444335"/>
                    <a:ext cx="4127249" cy="161005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34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a14:m>
                    <a:r>
                      <a:rPr lang="ko-KR" altLang="en-US" sz="3400" dirty="0"/>
                      <a:t> </a:t>
                    </a:r>
                    <a:r>
                      <a:rPr lang="en-US" altLang="ko-KR" sz="3400" dirty="0"/>
                      <a:t>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sz="3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3400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3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ko-KR" sz="3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3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3400" i="1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en-US" altLang="ko-KR" sz="340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3400" i="1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US" altLang="ko-KR" sz="3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3400" i="1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3400" i="1">
                                                <a:latin typeface="Cambria Math" panose="02040503050406030204" pitchFamily="18" charset="0"/>
                                              </a:rPr>
                                              <m:t>S</m:t>
                                            </m:r>
                                          </m:den>
                                        </m:f>
                                        <m:r>
                                          <a:rPr lang="en-US" altLang="ko-KR" sz="3400" i="1">
                                            <a:latin typeface="Cambria Math" panose="02040503050406030204" pitchFamily="18" charset="0"/>
                                          </a:rPr>
                                          <m:t> 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3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3400" i="1"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3400" i="1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3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e>
                                  <m:sup>
                                    <m:r>
                                      <a:rPr lang="en-US" altLang="ko-KR" sz="3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3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3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3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3400" i="1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ko-KR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3400" i="1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ko-KR" sz="3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ko-KR" sz="3400" i="1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3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3400" i="1"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3400" i="1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altLang="ko-KR" sz="3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ko-KR" sz="3400" i="1">
                                        <a:latin typeface="Cambria Math" panose="02040503050406030204" pitchFamily="18" charset="0"/>
                                      </a:rPr>
                                      <m:t>)−2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3400" i="1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  <m:sSub>
                                      <m:sSubPr>
                                        <m:ctrlPr>
                                          <a:rPr lang="en-US" altLang="ko-KR" sz="3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3400" i="1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3400" i="1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rad>
                          </m:den>
                        </m:f>
                      </m:oMath>
                    </a14:m>
                    <a:r>
                      <a:rPr lang="en-US" altLang="ko-KR" sz="3400" dirty="0"/>
                      <a:t> </a:t>
                    </a:r>
                    <a:endParaRPr lang="ko-KR" altLang="en-US" sz="3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90E2D90-4BF0-942D-0AEA-852003B175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9769" y="5444335"/>
                    <a:ext cx="4127249" cy="161005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5740F46-9361-C403-B798-998ADF964B15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79" y="7398371"/>
                    <a:ext cx="4127250" cy="17082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ko-KR" sz="19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ko-KR" altLang="en-US" sz="19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9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ko-KR" altLang="en-US" sz="1900" i="0" dirty="0">
                        <a:latin typeface="+mj-lt"/>
                      </a:rPr>
                      <a:t> </a:t>
                    </a:r>
                    <a:r>
                      <a:rPr lang="ko-KR" altLang="en-US" sz="1900" i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a:t>전체 서비스 공급량</a:t>
                    </a:r>
                    <a:endParaRPr lang="en-US" altLang="ko-KR" sz="1900" i="1" dirty="0">
                      <a:latin typeface="S-Core Dream 4 Regular" panose="020B0503030302020204" pitchFamily="34" charset="-127"/>
                      <a:ea typeface="S-Core Dream 4 Regular" panose="020B0503030302020204" pitchFamily="34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ko-KR" sz="19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a14:m>
                    <a:r>
                      <a:rPr lang="en-US" altLang="ko-KR" sz="1900" i="1" dirty="0">
                        <a:latin typeface="Cambria Math" panose="02040503050406030204" pitchFamily="18" charset="0"/>
                      </a:rPr>
                      <a:t> = </a:t>
                    </a:r>
                    <a:r>
                      <a:rPr lang="ko-KR" altLang="en-US" sz="1900" i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a:t>실제 해당 지역에 제공된 공급량</a:t>
                    </a:r>
                    <a:endParaRPr lang="en-US" altLang="ko-KR" sz="1900" i="1" dirty="0">
                      <a:latin typeface="S-Core Dream 4 Regular" panose="020B0503030302020204" pitchFamily="34" charset="-127"/>
                      <a:ea typeface="S-Core Dream 4 Regular" panose="020B0503030302020204" pitchFamily="34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1900" dirty="0"/>
                      <a:t>= </a:t>
                    </a:r>
                    <a:r>
                      <a:rPr lang="ko-KR" altLang="en-US" sz="190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a:t>해당 지역의 수요 인구 비율</a:t>
                    </a:r>
                    <a:endParaRPr lang="en-US" altLang="ko-KR" sz="1900" dirty="0">
                      <a:latin typeface="S-Core Dream 4 Regular" panose="020B0503030302020204" pitchFamily="34" charset="-127"/>
                      <a:ea typeface="S-Core Dream 4 Regular" panose="020B0503030302020204" pitchFamily="34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ko-KR" sz="19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1900" i="1" smtClean="0">
                            <a:latin typeface="Cambria Math" panose="02040503050406030204" pitchFamily="18" charset="0"/>
                          </a:rPr>
                          <m:t>min</m:t>
                        </m:r>
                        <m:sSub>
                          <m:sSubPr>
                            <m:ctrlPr>
                              <a:rPr lang="en-US" altLang="ko-KR" sz="1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a14:m>
                    <a:r>
                      <a:rPr lang="en-US" altLang="ko-KR" sz="1900" dirty="0"/>
                      <a:t> = </a:t>
                    </a:r>
                    <a:r>
                      <a:rPr lang="ko-KR" altLang="en-US" sz="190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a:t>최소 수요 인구 비율</a:t>
                    </a:r>
                    <a:endParaRPr lang="en-US" altLang="ko-KR" sz="1900" dirty="0">
                      <a:latin typeface="S-Core Dream 4 Regular" panose="020B0503030302020204" pitchFamily="34" charset="-127"/>
                      <a:ea typeface="S-Core Dream 4 Regular" panose="020B05030303020202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5740F46-9361-C403-B798-998ADF964B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0679" y="7398371"/>
                    <a:ext cx="4127250" cy="17082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68" b="-821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7096BCFA-5607-5A98-7B0F-4279B7827578}"/>
                </a:ext>
              </a:extLst>
            </p:cNvPr>
            <p:cNvSpPr/>
            <p:nvPr/>
          </p:nvSpPr>
          <p:spPr>
            <a:xfrm>
              <a:off x="1060050" y="4927951"/>
              <a:ext cx="3765431" cy="53836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FA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Object 38">
              <a:extLst>
                <a:ext uri="{FF2B5EF4-FFF2-40B4-BE49-F238E27FC236}">
                  <a16:creationId xmlns:a16="http://schemas.microsoft.com/office/drawing/2014/main" id="{390764E9-3651-2DCB-92DF-30177FFD198D}"/>
                </a:ext>
              </a:extLst>
            </p:cNvPr>
            <p:cNvSpPr txBox="1"/>
            <p:nvPr/>
          </p:nvSpPr>
          <p:spPr>
            <a:xfrm>
              <a:off x="1228265" y="4977800"/>
              <a:ext cx="342900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Coulter </a:t>
              </a:r>
              <a:r>
                <a:rPr lang="ko-KR" altLang="en-US" sz="24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비형평계수</a:t>
              </a:r>
              <a:endParaRPr 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96B5DCD0-2E32-1105-AE0C-4A647E6A40D5}"/>
              </a:ext>
            </a:extLst>
          </p:cNvPr>
          <p:cNvGrpSpPr/>
          <p:nvPr/>
        </p:nvGrpSpPr>
        <p:grpSpPr>
          <a:xfrm>
            <a:off x="-1" y="8582965"/>
            <a:ext cx="18287999" cy="1723015"/>
            <a:chOff x="-357581" y="-357971"/>
            <a:chExt cx="9398851" cy="10938163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1FCEC48E-3D2D-3C60-A92B-63A07099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sp>
        <p:nvSpPr>
          <p:cNvPr id="33" name="Object 38">
            <a:extLst>
              <a:ext uri="{FF2B5EF4-FFF2-40B4-BE49-F238E27FC236}">
                <a16:creationId xmlns:a16="http://schemas.microsoft.com/office/drawing/2014/main" id="{9A4275AF-C3A5-3C37-8DA2-61DE3CDD2879}"/>
              </a:ext>
            </a:extLst>
          </p:cNvPr>
          <p:cNvSpPr txBox="1"/>
          <p:nvPr/>
        </p:nvSpPr>
        <p:spPr>
          <a:xfrm>
            <a:off x="3112400" y="8823355"/>
            <a:ext cx="12063196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각 시</a:t>
            </a: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군</a:t>
            </a: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구의 형평성 정도를 판단하기 위해</a:t>
            </a:r>
            <a:endParaRPr lang="en-US" altLang="ko-KR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수요 대비 공급의 비율을 확인하는 </a:t>
            </a: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Coulter 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비형평계수 활용</a:t>
            </a:r>
            <a:endParaRPr lang="en-US" altLang="ko-KR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AC30A44-589D-767A-7CD1-A09C6D00E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111997"/>
              </p:ext>
            </p:extLst>
          </p:nvPr>
        </p:nvGraphicFramePr>
        <p:xfrm>
          <a:off x="7924800" y="4136265"/>
          <a:ext cx="9341362" cy="2014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944">
                  <a:extLst>
                    <a:ext uri="{9D8B030D-6E8A-4147-A177-3AD203B41FA5}">
                      <a16:colId xmlns:a16="http://schemas.microsoft.com/office/drawing/2014/main" val="2772302680"/>
                    </a:ext>
                  </a:extLst>
                </a:gridCol>
                <a:gridCol w="4884116">
                  <a:extLst>
                    <a:ext uri="{9D8B030D-6E8A-4147-A177-3AD203B41FA5}">
                      <a16:colId xmlns:a16="http://schemas.microsoft.com/office/drawing/2014/main" val="4011501937"/>
                    </a:ext>
                  </a:extLst>
                </a:gridCol>
                <a:gridCol w="1557302">
                  <a:extLst>
                    <a:ext uri="{9D8B030D-6E8A-4147-A177-3AD203B41FA5}">
                      <a16:colId xmlns:a16="http://schemas.microsoft.com/office/drawing/2014/main" val="3268928724"/>
                    </a:ext>
                  </a:extLst>
                </a:gridCol>
              </a:tblGrid>
              <a:tr h="616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활용 목적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데이터명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기관명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43870"/>
                  </a:ext>
                </a:extLst>
              </a:tr>
              <a:tr h="6989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60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세 이상 인구 비율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(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수요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202207_202207_</a:t>
                      </a:r>
                      <a:r>
                        <a:rPr lang="ko-KR" altLang="en-US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연령별인구현황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_</a:t>
                      </a:r>
                      <a:r>
                        <a:rPr lang="ko-KR" altLang="en-US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월간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.xlsx</a:t>
                      </a:r>
                      <a:endParaRPr lang="ko-KR" altLang="en-US" b="0" dirty="0">
                        <a:solidFill>
                          <a:srgbClr val="494949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b="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행정안전부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32339"/>
                  </a:ext>
                </a:extLst>
              </a:tr>
              <a:tr h="698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노인복지주택 수 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공급</a:t>
                      </a:r>
                      <a:r>
                        <a:rPr lang="en-US" altLang="ko-KR" sz="1800" dirty="0">
                          <a:solidFill>
                            <a:srgbClr val="494949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)</a:t>
                      </a:r>
                      <a:endParaRPr lang="ko-KR" altLang="en-US" sz="1800" dirty="0">
                        <a:solidFill>
                          <a:srgbClr val="494949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E4E0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2022_</a:t>
                      </a:r>
                      <a:r>
                        <a:rPr lang="ko-KR" altLang="en-US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목차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_</a:t>
                      </a:r>
                      <a:r>
                        <a:rPr lang="ko-KR" altLang="en-US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이용안내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_</a:t>
                      </a:r>
                      <a:r>
                        <a:rPr lang="ko-KR" altLang="en-US" sz="1800" b="0" i="0" u="none" strike="noStrike" kern="1200" dirty="0" err="1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총괄표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시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.</a:t>
                      </a:r>
                      <a:r>
                        <a:rPr lang="ko-KR" altLang="en-US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군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.</a:t>
                      </a:r>
                      <a:r>
                        <a:rPr lang="ko-KR" altLang="en-US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구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)_.xlsx </a:t>
                      </a:r>
                      <a:endParaRPr lang="ko-KR" altLang="en-US" b="0" dirty="0">
                        <a:solidFill>
                          <a:srgbClr val="494949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b="0" dirty="0">
                          <a:solidFill>
                            <a:srgbClr val="494949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보건복지부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65836"/>
                  </a:ext>
                </a:extLst>
              </a:tr>
            </a:tbl>
          </a:graphicData>
        </a:graphic>
      </p:graphicFrame>
      <p:sp>
        <p:nvSpPr>
          <p:cNvPr id="2" name="Object 16">
            <a:extLst>
              <a:ext uri="{FF2B5EF4-FFF2-40B4-BE49-F238E27FC236}">
                <a16:creationId xmlns:a16="http://schemas.microsoft.com/office/drawing/2014/main" id="{C28E48A5-CAA2-3E94-BD63-0BB2B3860590}"/>
              </a:ext>
            </a:extLst>
          </p:cNvPr>
          <p:cNvSpPr txBox="1"/>
          <p:nvPr/>
        </p:nvSpPr>
        <p:spPr>
          <a:xfrm>
            <a:off x="4244961" y="8244411"/>
            <a:ext cx="14043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한국보건사회연구원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| 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노인요양시설의 지역별 수요</a:t>
            </a:r>
            <a:r>
              <a:rPr lang="en-US" altLang="ko-KR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</a:t>
            </a:r>
            <a:r>
              <a:rPr lang="ko-KR" altLang="en-US" sz="1600" kern="0" spc="-1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공급 적정성 분석</a:t>
            </a:r>
            <a:endParaRPr lang="en-US" altLang="ko-KR" sz="1600" kern="0" spc="-100" dirty="0">
              <a:solidFill>
                <a:srgbClr val="7F7F7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548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제작중" id="{341A9B87-0205-4B20-BA44-7CB20312E2E6}" vid="{21F80145-60D9-499B-8114-A818C22A731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6004</TotalTime>
  <Words>2321</Words>
  <Application>Microsoft Office PowerPoint</Application>
  <PresentationFormat>사용자 지정</PresentationFormat>
  <Paragraphs>668</Paragraphs>
  <Slides>36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S-Core Dream 4 Regular</vt:lpstr>
      <vt:lpstr>S-Core Dream 5 Medium</vt:lpstr>
      <vt:lpstr>S-Core Dream 6 Bold</vt:lpstr>
      <vt:lpstr>S-Core Dream 7 ExtraBold</vt:lpstr>
      <vt:lpstr>S-Core Dream 8 Heavy</vt:lpstr>
      <vt:lpstr>맑은 고딕</vt:lpstr>
      <vt:lpstr>에스코어 드림 5 Medium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노 유진</cp:lastModifiedBy>
  <cp:revision>98</cp:revision>
  <dcterms:created xsi:type="dcterms:W3CDTF">2022-08-16T10:12:04Z</dcterms:created>
  <dcterms:modified xsi:type="dcterms:W3CDTF">2022-08-26T11:32:34Z</dcterms:modified>
</cp:coreProperties>
</file>